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</p:sldIdLst>
  <p:sldSz cx="12192000" cy="6858000"/>
  <p:notesSz cx="6797675" cy="9926638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201">
          <p15:clr>
            <a:srgbClr val="A4A3A4"/>
          </p15:clr>
        </p15:guide>
        <p15:guide id="2" pos="506">
          <p15:clr>
            <a:srgbClr val="A4A3A4"/>
          </p15:clr>
        </p15:guide>
        <p15:guide id="3" orient="horz" pos="3158">
          <p15:clr>
            <a:srgbClr val="A4A3A4"/>
          </p15:clr>
        </p15:guide>
        <p15:guide id="4" pos="7038">
          <p15:clr>
            <a:srgbClr val="A4A3A4"/>
          </p15:clr>
        </p15:guide>
        <p15:guide id="5" pos="1096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iZjNUI9So1gxBmeniQQKULfcX2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755E104-96F6-4675-9AAF-5E5000A703C8}">
  <a:tblStyle styleId="{E755E104-96F6-4675-9AAF-5E5000A703C8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F0F1"/>
          </a:solidFill>
        </a:fill>
      </a:tcStyle>
    </a:wholeTbl>
    <a:band1H>
      <a:tcTxStyle/>
      <a:tcStyle>
        <a:tcBdr/>
        <a:fill>
          <a:solidFill>
            <a:srgbClr val="D0DFE3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FE3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6EBE08-B054-4448-B95B-F125E9E9C84B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6E6E6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6E6E6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 b="on" i="off">
        <a:font>
          <a:latin typeface="Arial"/>
          <a:ea typeface="Arial"/>
          <a:cs typeface="Arial"/>
        </a:font>
        <a:schemeClr val="dk1"/>
      </a:tcTxStyle>
      <a:tcStyle>
        <a:tcBdr/>
      </a:tcStyle>
    </a:seCell>
    <a:swCell>
      <a:tcTxStyle b="on" i="off">
        <a:font>
          <a:latin typeface="Arial"/>
          <a:ea typeface="Arial"/>
          <a:cs typeface="Arial"/>
        </a:font>
        <a:schemeClr val="dk1"/>
      </a:tcTxStyle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8DBDE95-9AC9-4497-A67C-D0791D71D20B}" styleName="Table_2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AF1"/>
          </a:solidFill>
        </a:fill>
      </a:tcStyle>
    </a:wholeTbl>
    <a:band1H>
      <a:tcTxStyle/>
      <a:tcStyle>
        <a:tcBdr/>
        <a:fill>
          <a:solidFill>
            <a:srgbClr val="CED2E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D2E2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AF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8EAF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D0D81EE-E2DF-4FC3-A711-9902627F1C62}" styleName="Table_3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AF1"/>
          </a:solidFill>
        </a:fill>
      </a:tcStyle>
    </a:wholeTbl>
    <a:band1H>
      <a:tcTxStyle/>
      <a:tcStyle>
        <a:tcBdr/>
        <a:fill>
          <a:solidFill>
            <a:srgbClr val="CED2E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D2E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4201"/>
        <p:guide pos="506"/>
        <p:guide orient="horz" pos="3158"/>
        <p:guide pos="7038"/>
        <p:guide pos="1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5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" name="Google Shape;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" name="Google Shape;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7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8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9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2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0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1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2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2" name="Google Shape;17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3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4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5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15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5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2345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4" y="-3858"/>
            <a:ext cx="12185146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845" y="5394253"/>
            <a:ext cx="3258114" cy="7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>
  <p:cSld name="Encabezado de sección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6"/>
          <p:cNvSpPr txBox="1">
            <a:spLocks noGrp="1"/>
          </p:cNvSpPr>
          <p:nvPr>
            <p:ph type="title"/>
          </p:nvPr>
        </p:nvSpPr>
        <p:spPr>
          <a:xfrm>
            <a:off x="217714" y="225438"/>
            <a:ext cx="9470029" cy="42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2B62"/>
              </a:buClr>
              <a:buSzPts val="2800"/>
              <a:buFont typeface="Calibri"/>
              <a:buNone/>
              <a:defRPr sz="2800" b="1">
                <a:solidFill>
                  <a:srgbClr val="072B6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1" name="Google Shape;41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/>
          <p:nvPr/>
        </p:nvSpPr>
        <p:spPr>
          <a:xfrm>
            <a:off x="817306" y="2342491"/>
            <a:ext cx="9370142" cy="170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PE"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Orientaciones para identificar situaciones de riesgo vinculadas  al acoso escolar</a:t>
            </a:r>
            <a:endParaRPr sz="839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40"/>
              <a:buFont typeface="Arial"/>
              <a:buNone/>
            </a:pPr>
            <a:endParaRPr sz="2240" b="1" i="0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69;p1"/>
          <p:cNvSpPr/>
          <p:nvPr/>
        </p:nvSpPr>
        <p:spPr>
          <a:xfrm>
            <a:off x="4859535" y="5956548"/>
            <a:ext cx="7129266" cy="901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40"/>
              <a:buFont typeface="Arial"/>
              <a:buNone/>
            </a:pPr>
            <a:endParaRPr sz="2240" b="1" i="0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40"/>
              <a:buFont typeface="Arial"/>
              <a:buNone/>
            </a:pPr>
            <a:r>
              <a:rPr lang="es-PE" sz="224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Comenzamos en breve…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01594F-844E-C681-5858-1D27DE98C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10" y="51846"/>
            <a:ext cx="1743858" cy="183144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C16AB8-25E6-9DF2-C526-E425E676C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9415" y="-84794"/>
            <a:ext cx="2104730" cy="21047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"/>
          <p:cNvSpPr txBox="1">
            <a:spLocks noGrp="1"/>
          </p:cNvSpPr>
          <p:nvPr>
            <p:ph type="title"/>
          </p:nvPr>
        </p:nvSpPr>
        <p:spPr>
          <a:xfrm>
            <a:off x="583360" y="117876"/>
            <a:ext cx="9470029" cy="42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Calibri"/>
              <a:buNone/>
            </a:pPr>
            <a:r>
              <a:rPr lang="es-PE" sz="32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Objetivo</a:t>
            </a:r>
            <a:endParaRPr sz="32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 txBox="1"/>
          <p:nvPr/>
        </p:nvSpPr>
        <p:spPr>
          <a:xfrm>
            <a:off x="1455613" y="4636324"/>
            <a:ext cx="9280773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P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Facilitar información a directoras, directores y docentes sobre aspectos relativos al acoso escolar, para promover y fortalecer IIEE seguras y libres de todo tipo de violencia.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"/>
          <p:cNvSpPr txBox="1"/>
          <p:nvPr/>
        </p:nvSpPr>
        <p:spPr>
          <a:xfrm>
            <a:off x="1497585" y="4071288"/>
            <a:ext cx="354048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400" b="1" i="0" u="none" strike="noStrike" cap="none">
                <a:solidFill>
                  <a:srgbClr val="143F6A"/>
                </a:solidFill>
                <a:latin typeface="Calibri"/>
                <a:ea typeface="Calibri"/>
                <a:cs typeface="Calibri"/>
                <a:sym typeface="Calibri"/>
              </a:rPr>
              <a:t>Objetivo de la sesión:</a:t>
            </a:r>
            <a:endParaRPr sz="2400" b="1" i="0" u="none" strike="noStrike" cap="none">
              <a:solidFill>
                <a:srgbClr val="143F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4" descr="https://cdn2.iconfinder.com/data/icons/scenarium-vol-2-1/128/041_target_arrow_marketing_strategy_focus_goal_archery-25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668" y="4015036"/>
            <a:ext cx="517917" cy="517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0379" y="972894"/>
            <a:ext cx="5138939" cy="2896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7"/>
          <p:cNvSpPr txBox="1"/>
          <p:nvPr/>
        </p:nvSpPr>
        <p:spPr>
          <a:xfrm>
            <a:off x="547439" y="0"/>
            <a:ext cx="10515600" cy="753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rgbClr val="072B62"/>
              </a:buClr>
              <a:buSzPts val="2800"/>
            </a:pPr>
            <a:r>
              <a:rPr lang="es-ES" sz="2800" b="1" dirty="0">
                <a:solidFill>
                  <a:srgbClr val="072B62"/>
                </a:solidFill>
                <a:latin typeface="Calibri"/>
                <a:ea typeface="Calibri"/>
                <a:cs typeface="Calibri"/>
                <a:sym typeface="Calibri"/>
              </a:rPr>
              <a:t>En el acoso escolar participan:</a:t>
            </a:r>
            <a:endParaRPr dirty="0"/>
          </a:p>
        </p:txBody>
      </p:sp>
      <p:sp>
        <p:nvSpPr>
          <p:cNvPr id="96" name="Google Shape;96;p37"/>
          <p:cNvSpPr/>
          <p:nvPr/>
        </p:nvSpPr>
        <p:spPr>
          <a:xfrm>
            <a:off x="816069" y="4850744"/>
            <a:ext cx="1041084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8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s-PE" sz="18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Entre el 40% y 50% de los agredidos no buscan ayuda y entre el 25% y 35% de compañeros no ayudan a las víctimas de violencia escolar.</a:t>
            </a:r>
            <a:endParaRPr sz="18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s-PE" sz="18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Según reportes del SiseVe las causas más frecuentes del acoso escolar son las diferencias físicas, como color de piel, discapacidad, uso de anteojos, baja estatura, de bajo o mayor peso, etc. </a:t>
            </a:r>
            <a:endParaRPr sz="1100" dirty="0"/>
          </a:p>
        </p:txBody>
      </p:sp>
      <p:pic>
        <p:nvPicPr>
          <p:cNvPr id="1026" name="Picture 2" descr="Piura ocupa el segundo lugar en el país en casos de violencia escolar -  Cutivalú Piu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425" y="956736"/>
            <a:ext cx="6092133" cy="33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cto de flecha 2"/>
          <p:cNvCxnSpPr/>
          <p:nvPr/>
        </p:nvCxnSpPr>
        <p:spPr>
          <a:xfrm>
            <a:off x="2830286" y="2628572"/>
            <a:ext cx="2569028" cy="2452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V="1">
            <a:off x="5805239" y="3486401"/>
            <a:ext cx="216252" cy="10172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 flipV="1">
            <a:off x="8445380" y="2845080"/>
            <a:ext cx="912460" cy="2029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>
          <a:xfrm>
            <a:off x="377371" y="2380343"/>
            <a:ext cx="2409372" cy="5661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AGRESOR</a:t>
            </a:r>
            <a:endParaRPr lang="en-US" dirty="0"/>
          </a:p>
        </p:txBody>
      </p:sp>
      <p:sp>
        <p:nvSpPr>
          <p:cNvPr id="15" name="Rectángulo 14"/>
          <p:cNvSpPr/>
          <p:nvPr/>
        </p:nvSpPr>
        <p:spPr>
          <a:xfrm>
            <a:off x="4419599" y="4494934"/>
            <a:ext cx="2409372" cy="5661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VICTIMA</a:t>
            </a:r>
            <a:endParaRPr lang="en-US" dirty="0"/>
          </a:p>
        </p:txBody>
      </p:sp>
      <p:sp>
        <p:nvSpPr>
          <p:cNvPr id="16" name="Rectángulo 15"/>
          <p:cNvSpPr/>
          <p:nvPr/>
        </p:nvSpPr>
        <p:spPr>
          <a:xfrm>
            <a:off x="9357840" y="2873829"/>
            <a:ext cx="2409372" cy="5661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TESTIGOS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8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8"/>
          <p:cNvSpPr txBox="1"/>
          <p:nvPr/>
        </p:nvSpPr>
        <p:spPr>
          <a:xfrm>
            <a:off x="838200" y="693553"/>
            <a:ext cx="10515600" cy="753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2B62"/>
              </a:buClr>
              <a:buSzPts val="2800"/>
              <a:buFont typeface="Calibri"/>
              <a:buNone/>
            </a:pPr>
            <a:r>
              <a:rPr lang="es-PE" sz="2800" b="1" i="0" u="none" strike="noStrike" cap="none">
                <a:solidFill>
                  <a:srgbClr val="072B62"/>
                </a:solidFill>
                <a:latin typeface="Calibri"/>
                <a:ea typeface="Calibri"/>
                <a:cs typeface="Calibri"/>
                <a:sym typeface="Calibri"/>
              </a:rPr>
              <a:t>Datos sobre la violencia escolar entre estudiantes</a:t>
            </a:r>
            <a:endParaRPr/>
          </a:p>
        </p:txBody>
      </p:sp>
      <p:sp>
        <p:nvSpPr>
          <p:cNvPr id="102" name="Google Shape;102;p38"/>
          <p:cNvSpPr/>
          <p:nvPr/>
        </p:nvSpPr>
        <p:spPr>
          <a:xfrm>
            <a:off x="836251" y="1278500"/>
            <a:ext cx="6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Según reportes del SíseVe</a:t>
            </a:r>
            <a:r>
              <a:rPr lang="es-PE" sz="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</a:t>
            </a:r>
            <a:r>
              <a:rPr lang="es-PE" sz="800"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lang="es-PE" sz="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bril 2022)</a:t>
            </a:r>
            <a:r>
              <a:rPr lang="es-PE" sz="24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endParaRPr/>
          </a:p>
        </p:txBody>
      </p:sp>
      <p:grpSp>
        <p:nvGrpSpPr>
          <p:cNvPr id="104" name="Google Shape;104;p38"/>
          <p:cNvGrpSpPr/>
          <p:nvPr/>
        </p:nvGrpSpPr>
        <p:grpSpPr>
          <a:xfrm>
            <a:off x="306400" y="1740158"/>
            <a:ext cx="9686497" cy="5117842"/>
            <a:chOff x="1300590" y="1740158"/>
            <a:chExt cx="9686497" cy="5117842"/>
          </a:xfrm>
        </p:grpSpPr>
        <p:pic>
          <p:nvPicPr>
            <p:cNvPr id="105" name="Google Shape;105;p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00590" y="1740158"/>
              <a:ext cx="9686497" cy="5117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38"/>
            <p:cNvSpPr/>
            <p:nvPr/>
          </p:nvSpPr>
          <p:spPr>
            <a:xfrm>
              <a:off x="9195515" y="1846523"/>
              <a:ext cx="1593857" cy="4171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" name="Google Shape;107;p38"/>
          <p:cNvSpPr/>
          <p:nvPr/>
        </p:nvSpPr>
        <p:spPr>
          <a:xfrm>
            <a:off x="9992897" y="3290095"/>
            <a:ext cx="1892703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 componente psicológico está presente en todas las formas de acoso.</a:t>
            </a: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9"/>
          <p:cNvSpPr txBox="1"/>
          <p:nvPr/>
        </p:nvSpPr>
        <p:spPr>
          <a:xfrm>
            <a:off x="193936" y="-17829"/>
            <a:ext cx="95861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2. Desarrollo</a:t>
            </a:r>
            <a:endParaRPr/>
          </a:p>
        </p:txBody>
      </p:sp>
      <p:graphicFrame>
        <p:nvGraphicFramePr>
          <p:cNvPr id="113" name="Google Shape;113;p39"/>
          <p:cNvGraphicFramePr/>
          <p:nvPr/>
        </p:nvGraphicFramePr>
        <p:xfrm>
          <a:off x="1193451" y="2471813"/>
          <a:ext cx="9193575" cy="3591640"/>
        </p:xfrm>
        <a:graphic>
          <a:graphicData uri="http://schemas.openxmlformats.org/drawingml/2006/table">
            <a:tbl>
              <a:tblPr firstRow="1" bandRow="1">
                <a:noFill/>
                <a:tableStyleId>{E755E104-96F6-4675-9AAF-5E5000A703C8}</a:tableStyleId>
              </a:tblPr>
              <a:tblGrid>
                <a:gridCol w="7485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0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24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MITOS O CREENCIAS FRECUENTES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6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V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6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s-PE" sz="1800" b="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El maltrato solo son bromas, “cosas de chicos” y es mejor no involucrarse.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s-PE" sz="1800" b="0" u="none" strike="noStrike" cap="none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El maltrato forma parte del crecimiento. Imprime carácter.</a:t>
                      </a: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s-PE" sz="1800" b="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El maltrato “es cosa de niños”.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s-PE" sz="1800" b="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Solo agreden los chicos que viven en barrios marginales.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s-PE" sz="1800" b="0" u="none" strike="noStrike" cap="none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En casos de violencia entre estudiantes, se necesita reflexionar y apoyar a los diferentes involucradas/os, no solo a la víctima.</a:t>
                      </a: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s-PE" sz="1800" b="0" i="0" u="none" strike="noStrike" cap="none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Las</a:t>
                      </a:r>
                      <a:r>
                        <a:rPr lang="es-PE" sz="1800" u="none" strike="noStrike" cap="none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víctimas son personas débiles. 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s-PE" sz="1600" u="none" strike="noStrike" cap="none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La manifestación más grave del acoso son los golpes e insultos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4" name="Google Shape;114;p39"/>
          <p:cNvSpPr/>
          <p:nvPr/>
        </p:nvSpPr>
        <p:spPr>
          <a:xfrm>
            <a:off x="602060" y="794627"/>
            <a:ext cx="45320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 i="0" u="none" strike="noStrike" cap="none">
                <a:solidFill>
                  <a:srgbClr val="0E57C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MITOS O FALSAS CREENCIAS: </a:t>
            </a:r>
            <a:endParaRPr/>
          </a:p>
        </p:txBody>
      </p:sp>
      <p:sp>
        <p:nvSpPr>
          <p:cNvPr id="115" name="Google Shape;115;p39"/>
          <p:cNvSpPr/>
          <p:nvPr/>
        </p:nvSpPr>
        <p:spPr>
          <a:xfrm>
            <a:off x="821975" y="1483973"/>
            <a:ext cx="1030798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 leen de una en una las siguientes afirmaciones y entre todos responden si es verdadero o falso y porque: </a:t>
            </a:r>
            <a:endParaRPr/>
          </a:p>
        </p:txBody>
      </p:sp>
      <p:sp>
        <p:nvSpPr>
          <p:cNvPr id="116" name="Google Shape;116;p39"/>
          <p:cNvSpPr/>
          <p:nvPr/>
        </p:nvSpPr>
        <p:spPr>
          <a:xfrm>
            <a:off x="612428" y="6343327"/>
            <a:ext cx="97821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* Para el desarrollo de esta actividad, revisar La Guía para prevenir y atender el acoso entre estudiantes (pág 13 y 14)</a:t>
            </a:r>
            <a:endParaRPr sz="12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2"/>
          <p:cNvSpPr/>
          <p:nvPr/>
        </p:nvSpPr>
        <p:spPr>
          <a:xfrm>
            <a:off x="2769955" y="4257988"/>
            <a:ext cx="8406045" cy="2042800"/>
          </a:xfrm>
          <a:prstGeom prst="roundRect">
            <a:avLst>
              <a:gd name="adj" fmla="val 16667"/>
            </a:avLst>
          </a:prstGeom>
          <a:solidFill>
            <a:srgbClr val="9BC6C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2"/>
          <p:cNvSpPr txBox="1"/>
          <p:nvPr/>
        </p:nvSpPr>
        <p:spPr>
          <a:xfrm>
            <a:off x="598692" y="1667682"/>
            <a:ext cx="1079502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s-PE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 acoso entre estudiantes (</a:t>
            </a:r>
            <a:r>
              <a:rPr lang="es-PE" sz="2000" b="0" i="0" u="none" strike="noStrike" cap="none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bullying</a:t>
            </a:r>
            <a:r>
              <a:rPr lang="es-PE" sz="20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 es un tipo de violencia caracterizada por conductas intencionales de hostigamiento, falta de respeto y maltrato verbal, físico o psicológico que recibe un estudiante en forma reiterativa por parte de uno o varios estudiantes. </a:t>
            </a:r>
            <a:endParaRPr sz="20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3" name="Google Shape;123;p12"/>
          <p:cNvSpPr txBox="1"/>
          <p:nvPr/>
        </p:nvSpPr>
        <p:spPr>
          <a:xfrm>
            <a:off x="2821517" y="4529083"/>
            <a:ext cx="813676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 objeto del acoso es la intimidación, la exclusión o discriminación, atentando así contra la dignidad de la otra persona y su derecho a gozar de un entorno escolar libre de violencia</a:t>
            </a:r>
            <a:endParaRPr sz="18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12"/>
          <p:cNvSpPr txBox="1"/>
          <p:nvPr/>
        </p:nvSpPr>
        <p:spPr>
          <a:xfrm>
            <a:off x="598693" y="1022426"/>
            <a:ext cx="677336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400" b="1" i="0" u="sng" strike="noStrike" cap="none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¿Qué es el acoso escolar?</a:t>
            </a:r>
            <a:endParaRPr sz="2400" b="1" i="0" u="sng" strike="noStrike" cap="none">
              <a:solidFill>
                <a:srgbClr val="417B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2"/>
          <p:cNvSpPr txBox="1"/>
          <p:nvPr/>
        </p:nvSpPr>
        <p:spPr>
          <a:xfrm>
            <a:off x="193936" y="-17829"/>
            <a:ext cx="95861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2. Desarrollo</a:t>
            </a:r>
            <a:endParaRPr/>
          </a:p>
        </p:txBody>
      </p:sp>
      <p:pic>
        <p:nvPicPr>
          <p:cNvPr id="136" name="Google Shape;13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54" y="4415860"/>
            <a:ext cx="2309747" cy="1832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3"/>
          <p:cNvSpPr txBox="1"/>
          <p:nvPr/>
        </p:nvSpPr>
        <p:spPr>
          <a:xfrm>
            <a:off x="394347" y="787684"/>
            <a:ext cx="89496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400" b="1" i="0" u="sng" strike="noStrike" cap="none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Manifestaciones del acoso entre estudiantes</a:t>
            </a:r>
            <a:endParaRPr sz="2400" b="1" i="0" u="sng" strike="noStrike" cap="none">
              <a:solidFill>
                <a:srgbClr val="417B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76122" y="150496"/>
            <a:ext cx="95861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2. Desarrollo</a:t>
            </a:r>
            <a:endParaRPr/>
          </a:p>
        </p:txBody>
      </p:sp>
      <p:sp>
        <p:nvSpPr>
          <p:cNvPr id="146" name="Google Shape;146;p13"/>
          <p:cNvSpPr/>
          <p:nvPr/>
        </p:nvSpPr>
        <p:spPr>
          <a:xfrm>
            <a:off x="394347" y="1531548"/>
            <a:ext cx="6096000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635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∙"/>
            </a:pPr>
            <a:r>
              <a:rPr lang="es-PE" sz="24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Acoso directo:</a:t>
            </a:r>
            <a:r>
              <a:rPr lang="es-PE" sz="24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es la forma más común, a través de insultos y humillaciones, el empleo de apodos o apelativos denigrantes, peleas y agresiones físicas.</a:t>
            </a:r>
            <a:endParaRPr sz="24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70510" marR="63500" lvl="0" indent="0" algn="just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s-PE" sz="24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endParaRPr sz="24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7" name="Google Shape;147;p13"/>
          <p:cNvSpPr/>
          <p:nvPr/>
        </p:nvSpPr>
        <p:spPr>
          <a:xfrm>
            <a:off x="4872039" y="3570827"/>
            <a:ext cx="6096000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635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∙"/>
            </a:pPr>
            <a:r>
              <a:rPr lang="es-PE" sz="20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Acoso indirecto: </a:t>
            </a:r>
            <a:r>
              <a:rPr lang="es-PE" sz="2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 caracteriza por propiciar la exclusión social de la víctima, a través de amenazas, la difusión de rumores escritos o verbales, como por ejemplo a través de la difusión de mensajes ridiculizantes o calumnias, que alejen o inhiban su participación en los grupos.</a:t>
            </a:r>
            <a:endParaRPr sz="20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8" name="Google Shape;148;p13" descr="Que es el Bully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238" y="1391176"/>
            <a:ext cx="2524738" cy="203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 descr="Acoso escolar o Bully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2085" y="3573443"/>
            <a:ext cx="2929878" cy="2929878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3"/>
          <p:cNvSpPr/>
          <p:nvPr/>
        </p:nvSpPr>
        <p:spPr>
          <a:xfrm>
            <a:off x="5041037" y="6046121"/>
            <a:ext cx="6096000" cy="457200"/>
          </a:xfrm>
          <a:prstGeom prst="rect">
            <a:avLst/>
          </a:prstGeom>
          <a:solidFill>
            <a:srgbClr val="B3C0DF"/>
          </a:solidFill>
          <a:ln w="25400" cap="flat" cmpd="sng">
            <a:solidFill>
              <a:srgbClr val="B3C0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600" b="1" i="1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 componente psicológico está presente en todas las formas de acoso.</a:t>
            </a:r>
            <a:endParaRPr sz="16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0"/>
          <p:cNvSpPr txBox="1"/>
          <p:nvPr/>
        </p:nvSpPr>
        <p:spPr>
          <a:xfrm>
            <a:off x="394347" y="787684"/>
            <a:ext cx="89496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400" b="1" i="0" u="sng" strike="noStrike" cap="none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Formas del acoso entre estudiantes</a:t>
            </a:r>
            <a:endParaRPr sz="2400" b="1" i="0" u="sng" strike="noStrike" cap="none">
              <a:solidFill>
                <a:srgbClr val="417B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0"/>
          <p:cNvSpPr txBox="1"/>
          <p:nvPr/>
        </p:nvSpPr>
        <p:spPr>
          <a:xfrm>
            <a:off x="76122" y="150496"/>
            <a:ext cx="95861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2. Desarrollo</a:t>
            </a:r>
            <a:endParaRPr/>
          </a:p>
        </p:txBody>
      </p:sp>
      <p:graphicFrame>
        <p:nvGraphicFramePr>
          <p:cNvPr id="157" name="Google Shape;157;p40"/>
          <p:cNvGraphicFramePr/>
          <p:nvPr/>
        </p:nvGraphicFramePr>
        <p:xfrm>
          <a:off x="2522542" y="1744264"/>
          <a:ext cx="7435850" cy="3369475"/>
        </p:xfrm>
        <a:graphic>
          <a:graphicData uri="http://schemas.openxmlformats.org/drawingml/2006/table">
            <a:tbl>
              <a:tblPr firstRow="1" firstCol="1" bandRow="1">
                <a:noFill/>
                <a:tableStyleId>{2F6EBE08-B054-4448-B95B-F125E9E9C84B}</a:tableStyleId>
              </a:tblPr>
              <a:tblGrid>
                <a:gridCol w="365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4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2000" u="none" strike="noStrike" cap="none"/>
                        <a:t>FÍSICO</a:t>
                      </a:r>
                      <a:endParaRPr sz="20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2000" u="none" strike="noStrike" cap="none"/>
                        <a:t> </a:t>
                      </a:r>
                      <a:endParaRPr sz="20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2000" u="none" strike="noStrike" cap="none"/>
                        <a:t>VERBAL</a:t>
                      </a:r>
                      <a:endParaRPr sz="20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4675">
                <a:tc>
                  <a:txBody>
                    <a:bodyPr/>
                    <a:lstStyle/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Pegar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Empujar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Patear 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Dar de puñetazos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Esconder, robar o romper objetos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Obligarlo a hacer algo que no quiere</a:t>
                      </a:r>
                      <a:endParaRPr sz="20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2000" u="none" strike="noStrike" cap="none"/>
                        <a:t> </a:t>
                      </a:r>
                      <a:endParaRPr sz="20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Insultar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Poner apodos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Hablar mal de alguien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Difundir rumores falsos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Amenazar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Burlarse de la forma de hablar de otros</a:t>
                      </a:r>
                      <a:endParaRPr sz="20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8" name="Google Shape;15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029" y="2515393"/>
            <a:ext cx="1836349" cy="1827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8388" y="2386806"/>
            <a:ext cx="1965579" cy="195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1"/>
          <p:cNvSpPr txBox="1"/>
          <p:nvPr/>
        </p:nvSpPr>
        <p:spPr>
          <a:xfrm>
            <a:off x="394347" y="787684"/>
            <a:ext cx="89496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400" b="1" i="0" u="sng" strike="noStrike" cap="none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Formas del acoso entre estudiantes</a:t>
            </a:r>
            <a:endParaRPr sz="2400" b="1" i="0" u="sng" strike="noStrike" cap="none">
              <a:solidFill>
                <a:srgbClr val="417B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41"/>
          <p:cNvSpPr txBox="1"/>
          <p:nvPr/>
        </p:nvSpPr>
        <p:spPr>
          <a:xfrm>
            <a:off x="76122" y="150496"/>
            <a:ext cx="95861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2. Desarrollo</a:t>
            </a:r>
            <a:endParaRPr/>
          </a:p>
        </p:txBody>
      </p:sp>
      <p:pic>
        <p:nvPicPr>
          <p:cNvPr id="166" name="Google Shape;16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6136" y="1523984"/>
            <a:ext cx="2150300" cy="213960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7" name="Google Shape;167;p41"/>
          <p:cNvGraphicFramePr/>
          <p:nvPr/>
        </p:nvGraphicFramePr>
        <p:xfrm>
          <a:off x="2142489" y="1316988"/>
          <a:ext cx="3953500" cy="3048000"/>
        </p:xfrm>
        <a:graphic>
          <a:graphicData uri="http://schemas.openxmlformats.org/drawingml/2006/table">
            <a:tbl>
              <a:tblPr firstRow="1" firstCol="1" bandRow="1">
                <a:noFill/>
                <a:tableStyleId>{E755E104-96F6-4675-9AAF-5E5000A703C8}</a:tableStyleId>
              </a:tblPr>
              <a:tblGrid>
                <a:gridCol w="395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8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2000" u="none" strike="noStrike" cap="none"/>
                        <a:t>EXCLUSIÓN SOCIAL</a:t>
                      </a:r>
                      <a:endParaRPr sz="20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1725">
                <a:tc>
                  <a:txBody>
                    <a:bodyPr/>
                    <a:lstStyle/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Ignorar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Hacer la “ley del hielo”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Discriminar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No dejar participar en los juegos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colectivos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Rechazar</a:t>
                      </a:r>
                      <a:endParaRPr sz="2000" u="none" strike="noStrike" cap="none"/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s-PE" sz="2000" u="none" strike="noStrike" cap="none"/>
                        <a:t>CYBERBULLYING</a:t>
                      </a:r>
                      <a:endParaRPr sz="2000" u="none" strike="noStrike" cap="none"/>
                    </a:p>
                    <a:p>
                      <a:pPr marL="201295" marR="63500" lvl="0" indent="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2000" u="none" strike="noStrike" cap="none"/>
                        <a:t> </a:t>
                      </a:r>
                      <a:endParaRPr sz="20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8" name="Google Shape;168;p41"/>
          <p:cNvGraphicFramePr/>
          <p:nvPr/>
        </p:nvGraphicFramePr>
        <p:xfrm>
          <a:off x="6227661" y="3809660"/>
          <a:ext cx="4702275" cy="2743200"/>
        </p:xfrm>
        <a:graphic>
          <a:graphicData uri="http://schemas.openxmlformats.org/drawingml/2006/table">
            <a:tbl>
              <a:tblPr firstRow="1" firstCol="1" bandRow="1">
                <a:noFill/>
                <a:tableStyleId>{E8DBDE95-9AC9-4497-A67C-D0791D71D20B}</a:tableStyleId>
              </a:tblPr>
              <a:tblGrid>
                <a:gridCol w="470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800" u="none" strike="noStrike" cap="none"/>
                        <a:t>CIBERBULLYING</a:t>
                      </a:r>
                      <a:endParaRPr sz="18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6350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800" u="none" strike="noStrike" cap="none">
                          <a:solidFill>
                            <a:srgbClr val="77697A"/>
                          </a:solidFill>
                        </a:rPr>
                        <a:t>Intimidar utilizando el celular o Internet (correos electrónicos, páginas web, redes sociales)</a:t>
                      </a:r>
                      <a:endParaRPr sz="1800" u="none" strike="noStrike" cap="none">
                        <a:solidFill>
                          <a:srgbClr val="77697A"/>
                        </a:solidFill>
                      </a:endParaRPr>
                    </a:p>
                    <a:p>
                      <a:pPr marL="0" marR="63500" lvl="0" indent="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800" u="none" strike="noStrike" cap="none">
                          <a:solidFill>
                            <a:srgbClr val="77697A"/>
                          </a:solidFill>
                        </a:rPr>
                        <a:t>Por ejemplo:</a:t>
                      </a:r>
                      <a:endParaRPr sz="1800" u="none" strike="noStrike" cap="none">
                        <a:solidFill>
                          <a:srgbClr val="77697A"/>
                        </a:solidFill>
                      </a:endParaRPr>
                    </a:p>
                    <a:p>
                      <a:pPr marL="342900" marR="63500" lvl="0" indent="-34290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s-PE" sz="1800" u="none" strike="noStrike" cap="none">
                          <a:solidFill>
                            <a:srgbClr val="77697A"/>
                          </a:solidFill>
                        </a:rPr>
                        <a:t>Colgar una imagen comprometedora o datos que perjudiquen o avergüencen a la víctima, dejar comentarios ofensivos en fotos, enviar mensajes amenazadores.</a:t>
                      </a:r>
                      <a:endParaRPr sz="1800" u="none" strike="noStrike" cap="none">
                        <a:solidFill>
                          <a:srgbClr val="77697A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9" name="Google Shape;169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19389" y="4529164"/>
            <a:ext cx="2033814" cy="2023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2"/>
          <p:cNvSpPr txBox="1"/>
          <p:nvPr/>
        </p:nvSpPr>
        <p:spPr>
          <a:xfrm>
            <a:off x="394347" y="787684"/>
            <a:ext cx="89496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400" b="1" i="0" u="sng" strike="noStrike" cap="none" dirty="0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Características del acoso entre estudiantes</a:t>
            </a:r>
            <a:endParaRPr sz="2400" b="1" i="0" u="sng" strike="noStrike" cap="none" dirty="0">
              <a:solidFill>
                <a:srgbClr val="417B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42"/>
          <p:cNvSpPr txBox="1"/>
          <p:nvPr/>
        </p:nvSpPr>
        <p:spPr>
          <a:xfrm>
            <a:off x="76122" y="150496"/>
            <a:ext cx="95861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2. Desarrollo</a:t>
            </a:r>
            <a:endParaRPr/>
          </a:p>
        </p:txBody>
      </p:sp>
      <p:grpSp>
        <p:nvGrpSpPr>
          <p:cNvPr id="176" name="Google Shape;176;p42"/>
          <p:cNvGrpSpPr/>
          <p:nvPr/>
        </p:nvGrpSpPr>
        <p:grpSpPr>
          <a:xfrm>
            <a:off x="849799" y="2071980"/>
            <a:ext cx="10101877" cy="3388388"/>
            <a:chOff x="6836" y="83181"/>
            <a:chExt cx="10101877" cy="3388388"/>
          </a:xfrm>
        </p:grpSpPr>
        <p:sp>
          <p:nvSpPr>
            <p:cNvPr id="177" name="Google Shape;177;p42"/>
            <p:cNvSpPr/>
            <p:nvPr/>
          </p:nvSpPr>
          <p:spPr>
            <a:xfrm>
              <a:off x="6836" y="83181"/>
              <a:ext cx="2952934" cy="2204303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42"/>
            <p:cNvSpPr txBox="1"/>
            <p:nvPr/>
          </p:nvSpPr>
          <p:spPr>
            <a:xfrm>
              <a:off x="58485" y="134830"/>
              <a:ext cx="2849636" cy="21526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68575" rIns="22850" bIns="22850" anchor="t" anchorCtr="0">
              <a:noAutofit/>
            </a:bodyPr>
            <a:lstStyle/>
            <a:p>
              <a:pPr marL="171450" marR="0" lvl="1" indent="-1714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"/>
              </a:pPr>
              <a:r>
                <a:rPr lang="es-PE" sz="18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 se trata de episodios de violencia aislados, sino que el acoso se repite constantemente, a lo largo de un periodo de tiempo.</a:t>
              </a:r>
              <a:endParaRPr sz="18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9" name="Google Shape;179;p42"/>
            <p:cNvSpPr/>
            <p:nvPr/>
          </p:nvSpPr>
          <p:spPr>
            <a:xfrm>
              <a:off x="6836" y="2287484"/>
              <a:ext cx="2952934" cy="947850"/>
            </a:xfrm>
            <a:prstGeom prst="rect">
              <a:avLst/>
            </a:prstGeom>
            <a:solidFill>
              <a:schemeClr val="accent5"/>
            </a:solidFill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42"/>
            <p:cNvSpPr txBox="1"/>
            <p:nvPr/>
          </p:nvSpPr>
          <p:spPr>
            <a:xfrm>
              <a:off x="6836" y="2287484"/>
              <a:ext cx="2079531" cy="947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0" rIns="254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PE" sz="20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Continuidad en el tiempo</a:t>
              </a:r>
              <a:endParaRPr dirty="0"/>
            </a:p>
          </p:txBody>
        </p:sp>
        <p:sp>
          <p:nvSpPr>
            <p:cNvPr id="181" name="Google Shape;181;p42"/>
            <p:cNvSpPr/>
            <p:nvPr/>
          </p:nvSpPr>
          <p:spPr>
            <a:xfrm>
              <a:off x="2169901" y="2438042"/>
              <a:ext cx="1033527" cy="1033527"/>
            </a:xfrm>
            <a:prstGeom prst="ellipse">
              <a:avLst/>
            </a:prstGeom>
            <a:solidFill>
              <a:srgbClr val="CEDFE3">
                <a:alpha val="89803"/>
              </a:srgbClr>
            </a:solidFill>
            <a:ln w="25400" cap="flat" cmpd="sng">
              <a:solidFill>
                <a:srgbClr val="CEDFE3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42"/>
            <p:cNvSpPr/>
            <p:nvPr/>
          </p:nvSpPr>
          <p:spPr>
            <a:xfrm>
              <a:off x="3459478" y="83181"/>
              <a:ext cx="2952934" cy="2204303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42"/>
            <p:cNvSpPr txBox="1"/>
            <p:nvPr/>
          </p:nvSpPr>
          <p:spPr>
            <a:xfrm>
              <a:off x="3511127" y="134830"/>
              <a:ext cx="2849636" cy="21526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68575" rIns="22850" bIns="22850" anchor="t" anchorCtr="0">
              <a:noAutofit/>
            </a:bodyPr>
            <a:lstStyle/>
            <a:p>
              <a:pPr marL="171450" marR="0" lvl="1" indent="-1714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"/>
              </a:pPr>
              <a:r>
                <a:rPr lang="es-PE" sz="18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Implica una desventaja en la que el agresor es más fuerte (en la realidad o por percepción), y la víctima no tiene la capacidad para defenderse.</a:t>
              </a:r>
              <a:endParaRPr sz="18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4" name="Google Shape;184;p42"/>
            <p:cNvSpPr/>
            <p:nvPr/>
          </p:nvSpPr>
          <p:spPr>
            <a:xfrm>
              <a:off x="3459478" y="2287484"/>
              <a:ext cx="2952934" cy="947850"/>
            </a:xfrm>
            <a:prstGeom prst="rect">
              <a:avLst/>
            </a:prstGeom>
            <a:solidFill>
              <a:schemeClr val="accent5"/>
            </a:solidFill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42"/>
            <p:cNvSpPr txBox="1"/>
            <p:nvPr/>
          </p:nvSpPr>
          <p:spPr>
            <a:xfrm>
              <a:off x="3459478" y="2287484"/>
              <a:ext cx="2079531" cy="947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0" rIns="254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PE" sz="20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Desequilibrio de poder</a:t>
              </a:r>
              <a:endParaRPr dirty="0"/>
            </a:p>
          </p:txBody>
        </p:sp>
        <p:sp>
          <p:nvSpPr>
            <p:cNvPr id="186" name="Google Shape;186;p42"/>
            <p:cNvSpPr/>
            <p:nvPr/>
          </p:nvSpPr>
          <p:spPr>
            <a:xfrm>
              <a:off x="5622544" y="2438042"/>
              <a:ext cx="1033527" cy="1033527"/>
            </a:xfrm>
            <a:prstGeom prst="ellipse">
              <a:avLst/>
            </a:prstGeom>
            <a:solidFill>
              <a:srgbClr val="CEDFE3">
                <a:alpha val="89803"/>
              </a:srgbClr>
            </a:solidFill>
            <a:ln w="25400" cap="flat" cmpd="sng">
              <a:solidFill>
                <a:srgbClr val="CEDFE3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42"/>
            <p:cNvSpPr/>
            <p:nvPr/>
          </p:nvSpPr>
          <p:spPr>
            <a:xfrm>
              <a:off x="6912120" y="83181"/>
              <a:ext cx="2952934" cy="2204303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42"/>
            <p:cNvSpPr txBox="1"/>
            <p:nvPr/>
          </p:nvSpPr>
          <p:spPr>
            <a:xfrm>
              <a:off x="6963769" y="134830"/>
              <a:ext cx="2849636" cy="21526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68575" rIns="22850" bIns="22850" anchor="t" anchorCtr="0">
              <a:noAutofit/>
            </a:bodyPr>
            <a:lstStyle/>
            <a:p>
              <a:pPr marL="171450" marR="0" lvl="1" indent="-1714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"/>
              </a:pPr>
              <a:r>
                <a:rPr lang="es-PE" sz="18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El agresor escoge deliberadamente, como víctima, al estudiante que es percibido como más débil y vulnerable, con la intención de causarle daño.</a:t>
              </a:r>
              <a:endParaRPr sz="18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9" name="Google Shape;189;p42"/>
            <p:cNvSpPr/>
            <p:nvPr/>
          </p:nvSpPr>
          <p:spPr>
            <a:xfrm>
              <a:off x="6912120" y="2287484"/>
              <a:ext cx="2952934" cy="947850"/>
            </a:xfrm>
            <a:prstGeom prst="rect">
              <a:avLst/>
            </a:prstGeom>
            <a:solidFill>
              <a:schemeClr val="accent5"/>
            </a:solidFill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42"/>
            <p:cNvSpPr txBox="1"/>
            <p:nvPr/>
          </p:nvSpPr>
          <p:spPr>
            <a:xfrm>
              <a:off x="6912120" y="2287484"/>
              <a:ext cx="2079531" cy="947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0" rIns="2792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s-PE" sz="22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Intencionalidad</a:t>
              </a:r>
              <a:endParaRPr dirty="0"/>
            </a:p>
          </p:txBody>
        </p:sp>
        <p:sp>
          <p:nvSpPr>
            <p:cNvPr id="191" name="Google Shape;191;p42"/>
            <p:cNvSpPr/>
            <p:nvPr/>
          </p:nvSpPr>
          <p:spPr>
            <a:xfrm>
              <a:off x="9075186" y="2438042"/>
              <a:ext cx="1033527" cy="1033527"/>
            </a:xfrm>
            <a:prstGeom prst="ellipse">
              <a:avLst/>
            </a:prstGeom>
            <a:solidFill>
              <a:srgbClr val="CEDFE3">
                <a:alpha val="89803"/>
              </a:srgbClr>
            </a:solidFill>
            <a:ln w="25400" cap="flat" cmpd="sng">
              <a:solidFill>
                <a:srgbClr val="CEDFE3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3"/>
          <p:cNvSpPr txBox="1"/>
          <p:nvPr/>
        </p:nvSpPr>
        <p:spPr>
          <a:xfrm>
            <a:off x="394347" y="787684"/>
            <a:ext cx="980692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400" b="1" i="0" u="sng" strike="noStrike" cap="none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Acoso entre estudiantes por situaciones específicas de discriminación</a:t>
            </a:r>
            <a:endParaRPr sz="2400" b="1" i="0" u="sng" strike="noStrike" cap="none">
              <a:solidFill>
                <a:srgbClr val="417B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43"/>
          <p:cNvSpPr txBox="1"/>
          <p:nvPr/>
        </p:nvSpPr>
        <p:spPr>
          <a:xfrm>
            <a:off x="76122" y="150496"/>
            <a:ext cx="95861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2. Desarrollo</a:t>
            </a:r>
            <a:endParaRPr/>
          </a:p>
        </p:txBody>
      </p:sp>
      <p:grpSp>
        <p:nvGrpSpPr>
          <p:cNvPr id="198" name="Google Shape;198;p43"/>
          <p:cNvGrpSpPr/>
          <p:nvPr/>
        </p:nvGrpSpPr>
        <p:grpSpPr>
          <a:xfrm>
            <a:off x="3649269" y="1441140"/>
            <a:ext cx="5130803" cy="5071143"/>
            <a:chOff x="-2" y="862"/>
            <a:chExt cx="5130803" cy="4815437"/>
          </a:xfrm>
        </p:grpSpPr>
        <p:sp>
          <p:nvSpPr>
            <p:cNvPr id="199" name="Google Shape;199;p43"/>
            <p:cNvSpPr/>
            <p:nvPr/>
          </p:nvSpPr>
          <p:spPr>
            <a:xfrm>
              <a:off x="0" y="2962799"/>
              <a:ext cx="5130801" cy="1853500"/>
            </a:xfrm>
            <a:prstGeom prst="rect">
              <a:avLst/>
            </a:prstGeom>
            <a:solidFill>
              <a:schemeClr val="accent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3"/>
            <p:cNvSpPr txBox="1"/>
            <p:nvPr/>
          </p:nvSpPr>
          <p:spPr>
            <a:xfrm>
              <a:off x="0" y="2962799"/>
              <a:ext cx="5130801" cy="10008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28000" bIns="1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PE" sz="18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Bullying homofóbico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1" name="Google Shape;201;p43"/>
            <p:cNvSpPr/>
            <p:nvPr/>
          </p:nvSpPr>
          <p:spPr>
            <a:xfrm>
              <a:off x="0" y="3926619"/>
              <a:ext cx="5130801" cy="852610"/>
            </a:xfrm>
            <a:prstGeom prst="rect">
              <a:avLst/>
            </a:prstGeom>
            <a:solidFill>
              <a:srgbClr val="CEDFE3">
                <a:alpha val="89803"/>
              </a:srgbClr>
            </a:solidFill>
            <a:ln w="25400" cap="flat" cmpd="sng">
              <a:solidFill>
                <a:srgbClr val="CEDFE3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3"/>
            <p:cNvSpPr txBox="1"/>
            <p:nvPr/>
          </p:nvSpPr>
          <p:spPr>
            <a:xfrm>
              <a:off x="0" y="3926619"/>
              <a:ext cx="5130801" cy="852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22850" rIns="12800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PE" sz="1800" b="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Si hace referencia a su orientación sexual y tiene connotaciones homofóbicas</a:t>
              </a:r>
              <a:endPara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3" name="Google Shape;203;p43"/>
            <p:cNvSpPr/>
            <p:nvPr/>
          </p:nvSpPr>
          <p:spPr>
            <a:xfrm rot="10800000">
              <a:off x="0" y="862"/>
              <a:ext cx="5130801" cy="2989682"/>
            </a:xfrm>
            <a:prstGeom prst="upArrowCallout">
              <a:avLst>
                <a:gd name="adj1" fmla="val 25000"/>
                <a:gd name="adj2" fmla="val 25000"/>
                <a:gd name="adj3" fmla="val 25000"/>
                <a:gd name="adj4" fmla="val 64977"/>
              </a:avLst>
            </a:prstGeom>
            <a:solidFill>
              <a:schemeClr val="accent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43"/>
            <p:cNvSpPr txBox="1"/>
            <p:nvPr/>
          </p:nvSpPr>
          <p:spPr>
            <a:xfrm>
              <a:off x="-2" y="862"/>
              <a:ext cx="5130803" cy="1033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28000" bIns="1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PE" sz="18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Bullying étnico o racial</a:t>
              </a:r>
              <a:r>
                <a:rPr lang="es-PE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.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5" name="Google Shape;205;p43"/>
            <p:cNvSpPr/>
            <p:nvPr/>
          </p:nvSpPr>
          <p:spPr>
            <a:xfrm>
              <a:off x="0" y="1071008"/>
              <a:ext cx="5130801" cy="852354"/>
            </a:xfrm>
            <a:prstGeom prst="rect">
              <a:avLst/>
            </a:prstGeom>
            <a:solidFill>
              <a:srgbClr val="CEDFE3">
                <a:alpha val="89803"/>
              </a:srgbClr>
            </a:solidFill>
            <a:ln w="25400" cap="flat" cmpd="sng">
              <a:solidFill>
                <a:srgbClr val="CEDFE3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3"/>
            <p:cNvSpPr txBox="1"/>
            <p:nvPr/>
          </p:nvSpPr>
          <p:spPr>
            <a:xfrm>
              <a:off x="-2" y="1071008"/>
              <a:ext cx="5130803" cy="8523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22850" rIns="12800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PE" sz="18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Si los comentarios y agresiones hacen referencia al origen cultural de un estudiante y tiene connotaciones discriminatorias</a:t>
              </a:r>
              <a:endParaRPr sz="18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4"/>
          <p:cNvSpPr txBox="1"/>
          <p:nvPr/>
        </p:nvSpPr>
        <p:spPr>
          <a:xfrm>
            <a:off x="394346" y="972298"/>
            <a:ext cx="89496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400" b="1" i="0" u="sng" strike="noStrike" cap="none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Estrategias para prevenir y atender el acoso </a:t>
            </a:r>
            <a:endParaRPr sz="2400" b="1" i="0" u="sng" strike="noStrike" cap="none">
              <a:solidFill>
                <a:srgbClr val="417B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44"/>
          <p:cNvSpPr txBox="1"/>
          <p:nvPr/>
        </p:nvSpPr>
        <p:spPr>
          <a:xfrm>
            <a:off x="76122" y="150496"/>
            <a:ext cx="95861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2. Desarrollo</a:t>
            </a:r>
            <a:endParaRPr/>
          </a:p>
        </p:txBody>
      </p:sp>
      <p:sp>
        <p:nvSpPr>
          <p:cNvPr id="216" name="Google Shape;216;p44"/>
          <p:cNvSpPr/>
          <p:nvPr/>
        </p:nvSpPr>
        <p:spPr>
          <a:xfrm>
            <a:off x="580322" y="1792274"/>
            <a:ext cx="10410847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⮚"/>
            </a:pPr>
            <a:r>
              <a:rPr lang="es-PE" sz="2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IIEE es responsable de implementar estrategias para promover y fortalecer entornos seguros y libres de violencia, promoviendo una convivencia escolar respetuosa de los derechos fundamentales de las personas.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⮚"/>
            </a:pPr>
            <a:r>
              <a:rPr lang="es-PE" sz="2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 una actividad que la escuela realiza de manera recurrente, pero que se intensifica de ocurrir hechos de violencia.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⮚"/>
            </a:pPr>
            <a:r>
              <a:rPr lang="es-PE" sz="2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Recordar que el comportamiento cotidiano de los adultos al interior de la institución debe ser </a:t>
            </a:r>
            <a:r>
              <a:rPr lang="es-PE" sz="2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referente de la calidad de relaciones humanas que se espera tengan las y los estudiantes.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 Symbols"/>
              <a:buChar char="⮚"/>
            </a:pPr>
            <a:r>
              <a:rPr lang="es-PE" sz="2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Estar atentos para abordar y prevenir todo prejuicio, subestimación y discriminación en la relación con las y los estudiante y la relación que entre ellas y ellos.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5"/>
          <p:cNvSpPr txBox="1"/>
          <p:nvPr/>
        </p:nvSpPr>
        <p:spPr>
          <a:xfrm>
            <a:off x="394346" y="1060655"/>
            <a:ext cx="89496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400" b="1" i="0" u="sng" strike="noStrike" cap="none">
                <a:solidFill>
                  <a:srgbClr val="417B84"/>
                </a:solidFill>
                <a:latin typeface="Calibri"/>
                <a:ea typeface="Calibri"/>
                <a:cs typeface="Calibri"/>
                <a:sym typeface="Calibri"/>
              </a:rPr>
              <a:t>Estrategias para prevenir y atender el acoso </a:t>
            </a:r>
            <a:endParaRPr sz="2400" b="1" i="0" u="sng" strike="noStrike" cap="none">
              <a:solidFill>
                <a:srgbClr val="417B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45"/>
          <p:cNvSpPr txBox="1"/>
          <p:nvPr/>
        </p:nvSpPr>
        <p:spPr>
          <a:xfrm>
            <a:off x="76122" y="150496"/>
            <a:ext cx="95861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2. Desarrollo</a:t>
            </a:r>
            <a:endParaRPr/>
          </a:p>
        </p:txBody>
      </p:sp>
      <p:sp>
        <p:nvSpPr>
          <p:cNvPr id="223" name="Google Shape;223;p45"/>
          <p:cNvSpPr/>
          <p:nvPr/>
        </p:nvSpPr>
        <p:spPr>
          <a:xfrm>
            <a:off x="580322" y="1806561"/>
            <a:ext cx="10410847" cy="3816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 Symbols"/>
              <a:buChar char="⮚"/>
            </a:pPr>
            <a:r>
              <a:rPr lang="es-PE" sz="2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Instaurar en el aula una cultura de respeto a las diferencias entre los estudiantes, que favorezcan actitudes solidarias, tolerantes y de cooperación, orientadas a propiciar la responsabilidad y la reflexión sobre las consecuencias de las acciones propias o ajenas.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 Symbols"/>
              <a:buChar char="⮚"/>
            </a:pPr>
            <a:r>
              <a:rPr lang="es-PE" sz="2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Normas de convivencia elaborados de manera consensuada y publicados en el aula.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 Symbols"/>
              <a:buChar char="⮚"/>
            </a:pPr>
            <a:r>
              <a:rPr lang="es-PE" sz="2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Medidas reguladoras que construyan aprendizajes a partir de la resolución de conflictos.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 Symbols"/>
              <a:buChar char="⮚"/>
            </a:pPr>
            <a:r>
              <a:rPr lang="es-PE" sz="2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Revalorar la condición de los involucrados, brindando la oportunidad, tanto a las víctimas como a los agresores, de entender y superar la situación en la que se encuentran inmersos .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3BE2DCF7-7CB1-1241-B311-AC7F5B8BB033}"/>
              </a:ext>
            </a:extLst>
          </p:cNvPr>
          <p:cNvSpPr txBox="1"/>
          <p:nvPr/>
        </p:nvSpPr>
        <p:spPr>
          <a:xfrm>
            <a:off x="297274" y="114775"/>
            <a:ext cx="9586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Cierre de la sesión</a:t>
            </a:r>
            <a:endParaRPr lang="es-PE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ángulo redondeado 21"/>
          <p:cNvSpPr/>
          <p:nvPr/>
        </p:nvSpPr>
        <p:spPr>
          <a:xfrm>
            <a:off x="297274" y="1331405"/>
            <a:ext cx="5898767" cy="181775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s-ES" sz="1600" b="1" dirty="0">
                <a:solidFill>
                  <a:schemeClr val="bg1"/>
                </a:solidFill>
              </a:rPr>
              <a:t>Una vez detectado el acoso escolar, se debe asesorar al padre de familia y poner en conocimiento de la autoridad competente.</a:t>
            </a:r>
            <a:endParaRPr lang="en-US" sz="1600" b="1" dirty="0">
              <a:solidFill>
                <a:schemeClr val="bg1"/>
              </a:solidFill>
            </a:endParaRPr>
          </a:p>
          <a:p>
            <a:pPr lvl="0" algn="just"/>
            <a:r>
              <a:rPr lang="es-ES" sz="1600" b="1" dirty="0">
                <a:solidFill>
                  <a:schemeClr val="bg1"/>
                </a:solidFill>
              </a:rPr>
              <a:t>Usted puede buscar mayor información en la web del </a:t>
            </a:r>
            <a:r>
              <a:rPr lang="es-ES" sz="1600" b="1" dirty="0" err="1">
                <a:solidFill>
                  <a:schemeClr val="bg1"/>
                </a:solidFill>
              </a:rPr>
              <a:t>SíseVe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3" cstate="print"/>
          <a:srcRect l="17661" t="31066" r="14924" b="5492"/>
          <a:stretch/>
        </p:blipFill>
        <p:spPr>
          <a:xfrm>
            <a:off x="5343802" y="3261395"/>
            <a:ext cx="6564077" cy="347465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671" y="3149155"/>
            <a:ext cx="3907458" cy="3163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15158" y="1372157"/>
            <a:ext cx="1944067" cy="1736246"/>
          </a:xfrm>
          <a:prstGeom prst="rect">
            <a:avLst/>
          </a:prstGeom>
        </p:spPr>
      </p:pic>
      <p:sp>
        <p:nvSpPr>
          <p:cNvPr id="26" name="Rectángulo 25"/>
          <p:cNvSpPr/>
          <p:nvPr/>
        </p:nvSpPr>
        <p:spPr>
          <a:xfrm>
            <a:off x="2819400" y="810942"/>
            <a:ext cx="7264243" cy="5204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tabLst>
                <a:tab pos="3114675" algn="l"/>
              </a:tabLst>
            </a:pPr>
            <a:r>
              <a:rPr lang="es-ES" sz="2600" b="1" dirty="0">
                <a:solidFill>
                  <a:srgbClr val="C0000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¿Cómo actuar ante un hecho detectado?</a:t>
            </a:r>
            <a:endParaRPr lang="en-US" sz="2600" b="1" dirty="0">
              <a:solidFill>
                <a:srgbClr val="C00000"/>
              </a:solidFill>
              <a:effectLst>
                <a:outerShdw blurRad="38100" dist="25400" dir="5400000" algn="ctr">
                  <a:srgbClr val="6E747A">
                    <a:alpha val="43000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0138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zul cáli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1038</Words>
  <Application>Microsoft Office PowerPoint</Application>
  <PresentationFormat>Panorámica</PresentationFormat>
  <Paragraphs>104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Noto Sans Symbols</vt:lpstr>
      <vt:lpstr>Helvetica Neue</vt:lpstr>
      <vt:lpstr>Calibri</vt:lpstr>
      <vt:lpstr>Arial</vt:lpstr>
      <vt:lpstr>Century Gothic</vt:lpstr>
      <vt:lpstr>Tema de Office</vt:lpstr>
      <vt:lpstr>Presentación de PowerPoint</vt:lpstr>
      <vt:lpstr>Objetivo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DIGCESPECIALISTA 11</dc:creator>
  <cp:lastModifiedBy>Denisse Mejia Linares</cp:lastModifiedBy>
  <cp:revision>6</cp:revision>
  <dcterms:created xsi:type="dcterms:W3CDTF">2019-05-17T20:51:29Z</dcterms:created>
  <dcterms:modified xsi:type="dcterms:W3CDTF">2023-11-18T00:18:13Z</dcterms:modified>
</cp:coreProperties>
</file>