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  <p:embeddedFont>
      <p:font typeface="Rockwell" panose="02060603020205020403" pitchFamily="18" charset="0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iGSw5nqkLpi5wHIjsbd5Zzp7IS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rinstitute.com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nicef.org/peru/spanish/children_3789.htm" TargetMode="External"/><Relationship Id="rId4" Type="http://schemas.openxmlformats.org/officeDocument/2006/relationships/hyperlink" Target="https://suicidefirstaid.org.au/" TargetMode="Externa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3" name="Google Shape;283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p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1" name="Google Shape;371;p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7" name="Google Shape;427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4" name="Google Shape;454;p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6" name="Google Shape;476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7" name="Google Shape;507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Benson, O., Gibson, S.  Brand, S., Boden, Z., Owen, G.  (2018). Understanding the process of suicide 	through accounts of experience – A new focus for suicide prevention. SANE, St. Mark's Studios, 	14 Chillingworth Road, Islington, London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Dunkley, C., Borthwick, A. Barlett, R., Dunkley, L., Palmer, S., Gleeson, S. Kingdon, D. (2018) Hearing the 	Suicidal Patient’s Emotional  Pain A Typological Model to Improve Communication Crisis 39(4), 	267–274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222A35"/>
                </a:solidFill>
              </a:rPr>
              <a:t>Quinnett, P. (1995). QPR: Ask a Question, Save a Life. The QPR Institute, Spokane, Washington 		 	Disponible en: </a:t>
            </a:r>
            <a:r>
              <a:rPr lang="es-MX" sz="1200" u="sng">
                <a:solidFill>
                  <a:srgbClr val="222A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www.qprinstitute.com</a:t>
            </a:r>
            <a:endParaRPr sz="1200">
              <a:solidFill>
                <a:srgbClr val="222A35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Stallman, H.  (2018) Coping planning: a patient-centred and strengths-focused approach to suicide 	prevention training. Australasian Psychiatry Vol 26(2) 141 –144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SFA Suicide First Aid – Understanding Suicide Intervention. Disponible en:  </a:t>
            </a:r>
            <a:r>
              <a:rPr lang="es-MX" sz="1200" u="sng">
                <a:solidFill>
                  <a:schemeClr val="hlink"/>
                </a:solidFill>
                <a:hlinkClick r:id="rId4"/>
              </a:rPr>
              <a:t>https://suicidefirstaid.org.au/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UNICEF (2019) Disponible en: </a:t>
            </a:r>
            <a:r>
              <a:rPr lang="es-MX" sz="1200" u="sng">
                <a:solidFill>
                  <a:srgbClr val="7F7F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https://www.unicef.org/peru/spanish/children_3789.htm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(2014). Suicidología. Prevención, tratamiento psicológico e investigación de procesos suicidas, 	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 (2017). Retos clínicos y sociales del suicidólogo. Casos, ejercicios e historias para enfrentar el 	desafío profesional, Fondo Editorial UPC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Valdivia, A., Stark, D. (2017). Blue lights on bridges- Emergency responders’ attitudes about suicide threats 	occurring on a bridge in Lima, Peru, SCIREA Journal of Sociology. Vol. 2, No. 2, pp. 1 - 16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&amp; Wasserman, C. (2009). Oxford textbook of Suicidology and Suicide Prevention. A Global 	Perspective.</a:t>
            </a:r>
            <a:endParaRPr sz="1200">
              <a:solidFill>
                <a:srgbClr val="7F7F7F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200">
                <a:solidFill>
                  <a:srgbClr val="7F7F7F"/>
                </a:solidFill>
              </a:rPr>
              <a:t>Wasserman, D. (2009). Suicide: An Unnecessary Death. Ed. Martin Dunitz.</a:t>
            </a:r>
            <a:endParaRPr sz="1200">
              <a:solidFill>
                <a:srgbClr val="7F7F7F"/>
              </a:solidFill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8" name="Google Shape;508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21" name="Google Shape;2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1921057" y="3890341"/>
            <a:ext cx="8335051" cy="7486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9"/>
          <p:cNvSpPr txBox="1"/>
          <p:nvPr/>
        </p:nvSpPr>
        <p:spPr>
          <a:xfrm>
            <a:off x="999648" y="5908327"/>
            <a:ext cx="1018034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MX" sz="3600" b="0" i="0" u="none" strike="noStrike" cap="none">
                <a:solidFill>
                  <a:srgbClr val="0116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48"/>
            <a:ext cx="12192000" cy="1223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texto vertical">
  <p:cSld name="1_Título y texto vertical">
    <p:bg>
      <p:bgPr>
        <a:solidFill>
          <a:srgbClr val="F2F2F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3"/>
          <p:cNvSpPr txBox="1">
            <a:spLocks noGrp="1"/>
          </p:cNvSpPr>
          <p:nvPr>
            <p:ph type="title"/>
          </p:nvPr>
        </p:nvSpPr>
        <p:spPr>
          <a:xfrm>
            <a:off x="838200" y="1130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body" idx="1"/>
          </p:nvPr>
        </p:nvSpPr>
        <p:spPr>
          <a:xfrm>
            <a:off x="838200" y="2715311"/>
            <a:ext cx="10515600" cy="3302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34" name="Google Shape;3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42" name="Google Shape;42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50" name="Google Shape;5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60" name="Google Shape;6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79" name="Google Shape;7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n blanco">
  <p:cSld name="2_En blanco">
    <p:bg>
      <p:bgPr>
        <a:solidFill>
          <a:srgbClr val="04AC9A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1"/>
          <p:cNvSpPr txBox="1">
            <a:spLocks noGrp="1"/>
          </p:cNvSpPr>
          <p:nvPr>
            <p:ph type="title"/>
          </p:nvPr>
        </p:nvSpPr>
        <p:spPr>
          <a:xfrm>
            <a:off x="1865870" y="3102361"/>
            <a:ext cx="9481580" cy="113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body" idx="1"/>
          </p:nvPr>
        </p:nvSpPr>
        <p:spPr>
          <a:xfrm>
            <a:off x="201655" y="3015693"/>
            <a:ext cx="1577718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D7BE"/>
              </a:buClr>
              <a:buSzPts val="9600"/>
              <a:buNone/>
              <a:defRPr sz="9600">
                <a:solidFill>
                  <a:srgbClr val="5BD7BE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89" name="Google Shape;89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ación">
  <p:cSld name="1_Comparación">
    <p:bg>
      <p:bgPr>
        <a:solidFill>
          <a:srgbClr val="F2F2F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2"/>
          <p:cNvSpPr txBox="1">
            <a:spLocks noGrp="1"/>
          </p:cNvSpPr>
          <p:nvPr>
            <p:ph type="body" idx="1"/>
          </p:nvPr>
        </p:nvSpPr>
        <p:spPr>
          <a:xfrm>
            <a:off x="839788" y="2349500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body" idx="2"/>
          </p:nvPr>
        </p:nvSpPr>
        <p:spPr>
          <a:xfrm>
            <a:off x="839788" y="3422651"/>
            <a:ext cx="5157787" cy="2498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body" idx="3"/>
          </p:nvPr>
        </p:nvSpPr>
        <p:spPr>
          <a:xfrm>
            <a:off x="6172200" y="2349500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body" idx="4"/>
          </p:nvPr>
        </p:nvSpPr>
        <p:spPr>
          <a:xfrm>
            <a:off x="6172200" y="3422651"/>
            <a:ext cx="5183188" cy="2498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title"/>
          </p:nvPr>
        </p:nvSpPr>
        <p:spPr>
          <a:xfrm>
            <a:off x="838200" y="1348775"/>
            <a:ext cx="10515600" cy="61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" name="Google Shape;9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8"/>
            <a:ext cx="12192000" cy="83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m.gob.pe/oficinas/comunicaciones/notasdeprensa/2013/013.html" TargetMode="External"/><Relationship Id="rId5" Type="http://schemas.openxmlformats.org/officeDocument/2006/relationships/hyperlink" Target="https://www.who.int/mental_health/suicide-prevention/infographic/es/" TargetMode="Externa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5LLf_8WgM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 l="27379" t="56064" r="54820" b="28674"/>
          <a:stretch/>
        </p:blipFill>
        <p:spPr>
          <a:xfrm>
            <a:off x="4726236" y="5640636"/>
            <a:ext cx="2170324" cy="104660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"/>
          <p:cNvSpPr/>
          <p:nvPr/>
        </p:nvSpPr>
        <p:spPr>
          <a:xfrm>
            <a:off x="5981225" y="3275112"/>
            <a:ext cx="2295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5978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1975150" y="2244061"/>
            <a:ext cx="8241697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b="1" i="0" u="none" strike="noStrike" cap="non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Taller: Prevención del suicidio en la escuela </a:t>
            </a:r>
            <a:endParaRPr sz="4400" b="1" i="0" u="none" strike="noStrike" cap="none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6612975" y="4139956"/>
            <a:ext cx="360387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Estrategia de Convivencia Escolar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4"/>
          <p:cNvPicPr preferRelativeResize="0"/>
          <p:nvPr/>
        </p:nvPicPr>
        <p:blipFill rotWithShape="1">
          <a:blip r:embed="rId3">
            <a:alphaModFix/>
          </a:blip>
          <a:srcRect l="26448"/>
          <a:stretch/>
        </p:blipFill>
        <p:spPr>
          <a:xfrm>
            <a:off x="333568" y="256793"/>
            <a:ext cx="2081826" cy="47077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4"/>
          <p:cNvSpPr txBox="1">
            <a:spLocks noGrp="1"/>
          </p:cNvSpPr>
          <p:nvPr>
            <p:ph type="title"/>
          </p:nvPr>
        </p:nvSpPr>
        <p:spPr>
          <a:xfrm>
            <a:off x="838200" y="1130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 sz="4800" b="1">
                <a:latin typeface="Calibri"/>
                <a:ea typeface="Calibri"/>
                <a:cs typeface="Calibri"/>
                <a:sym typeface="Calibri"/>
              </a:rPr>
              <a:t>Objetivo del Taller</a:t>
            </a:r>
            <a:endParaRPr/>
          </a:p>
        </p:txBody>
      </p:sp>
      <p:sp>
        <p:nvSpPr>
          <p:cNvPr id="114" name="Google Shape;114;p34"/>
          <p:cNvSpPr txBox="1">
            <a:spLocks noGrp="1"/>
          </p:cNvSpPr>
          <p:nvPr>
            <p:ph type="body" idx="1"/>
          </p:nvPr>
        </p:nvSpPr>
        <p:spPr>
          <a:xfrm>
            <a:off x="838200" y="2715311"/>
            <a:ext cx="10515600" cy="3302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s-MX" sz="4400"/>
              <a:t>Brindar herramientas a las comunidades educativas para la prevención del suicidio.</a:t>
            </a:r>
            <a:endParaRPr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5"/>
          <p:cNvSpPr txBox="1">
            <a:spLocks noGrp="1"/>
          </p:cNvSpPr>
          <p:nvPr>
            <p:ph type="title"/>
          </p:nvPr>
        </p:nvSpPr>
        <p:spPr>
          <a:xfrm>
            <a:off x="831850" y="1280795"/>
            <a:ext cx="10515600" cy="98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MX"/>
              <a:t>Estamos en un espacio seguro.</a:t>
            </a:r>
            <a:endParaRPr/>
          </a:p>
        </p:txBody>
      </p:sp>
      <p:sp>
        <p:nvSpPr>
          <p:cNvPr id="120" name="Google Shape;120;p35"/>
          <p:cNvSpPr txBox="1">
            <a:spLocks noGrp="1"/>
          </p:cNvSpPr>
          <p:nvPr>
            <p:ph type="body" idx="1"/>
          </p:nvPr>
        </p:nvSpPr>
        <p:spPr>
          <a:xfrm>
            <a:off x="722122" y="2286001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es-MX"/>
              <a:t>¿Qué características tiene este espacio?</a:t>
            </a:r>
            <a:endParaRPr/>
          </a:p>
        </p:txBody>
      </p:sp>
      <p:pic>
        <p:nvPicPr>
          <p:cNvPr id="121" name="Google Shape;121;p35" descr="Un dibujo de un personaje de caricatura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0384" y="3429000"/>
            <a:ext cx="7571232" cy="1682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6"/>
          <p:cNvSpPr txBox="1">
            <a:spLocks noGrp="1"/>
          </p:cNvSpPr>
          <p:nvPr>
            <p:ph type="title"/>
          </p:nvPr>
        </p:nvSpPr>
        <p:spPr>
          <a:xfrm>
            <a:off x="838200" y="1066121"/>
            <a:ext cx="10515600" cy="753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/>
              <a:t>Nuestros saberes sobre el suicido…</a:t>
            </a:r>
            <a:endParaRPr/>
          </a:p>
        </p:txBody>
      </p:sp>
      <p:sp>
        <p:nvSpPr>
          <p:cNvPr id="127" name="Google Shape;127;p36"/>
          <p:cNvSpPr txBox="1">
            <a:spLocks noGrp="1"/>
          </p:cNvSpPr>
          <p:nvPr>
            <p:ph type="body" idx="1"/>
          </p:nvPr>
        </p:nvSpPr>
        <p:spPr>
          <a:xfrm>
            <a:off x="838200" y="1819657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Yo creo que el suicidio es…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Las personas se suicidan por…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Cuando yo pienso en el suicidio, siento…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Si alguien muere por suicidio, lo más difícil para mí sería…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Mientras crecía, lo que aprendí sobre el suicidio fue…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Las personas en duelo por suicidio…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No darse cuenta de que un familiar, fallecido por suicidio, estaba mal, significa que…</a:t>
            </a:r>
            <a:endParaRPr/>
          </a:p>
          <a:p>
            <a:pPr marL="5588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es-MX" sz="2400"/>
              <a:t>Un adolescente que considera el suicidio como una posibilidad…</a:t>
            </a:r>
            <a:endParaRPr/>
          </a:p>
          <a:p>
            <a:pPr marL="55880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7"/>
          <p:cNvSpPr txBox="1">
            <a:spLocks noGrp="1"/>
          </p:cNvSpPr>
          <p:nvPr>
            <p:ph type="title"/>
          </p:nvPr>
        </p:nvSpPr>
        <p:spPr>
          <a:xfrm>
            <a:off x="838200" y="1470991"/>
            <a:ext cx="5793188" cy="84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/>
              <a:t>Reflexionamos</a:t>
            </a:r>
            <a:endParaRPr/>
          </a:p>
        </p:txBody>
      </p:sp>
      <p:sp>
        <p:nvSpPr>
          <p:cNvPr id="133" name="Google Shape;133;p37"/>
          <p:cNvSpPr txBox="1">
            <a:spLocks noGrp="1"/>
          </p:cNvSpPr>
          <p:nvPr>
            <p:ph type="body" idx="1"/>
          </p:nvPr>
        </p:nvSpPr>
        <p:spPr>
          <a:xfrm>
            <a:off x="838200" y="2609096"/>
            <a:ext cx="5793188" cy="129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s-MX"/>
              <a:t>De acuerdo a sus respuestas, ¿qué opinan sobre lo que  conocen y sus reacciones ante  situaciones de suicidio?</a:t>
            </a:r>
            <a:endParaRPr/>
          </a:p>
        </p:txBody>
      </p:sp>
      <p:pic>
        <p:nvPicPr>
          <p:cNvPr id="134" name="Google Shape;134;p37"/>
          <p:cNvPicPr preferRelativeResize="0"/>
          <p:nvPr/>
        </p:nvPicPr>
        <p:blipFill rotWithShape="1">
          <a:blip r:embed="rId3">
            <a:alphaModFix/>
          </a:blip>
          <a:srcRect l="16247" t="18087" r="42554" b="14345"/>
          <a:stretch/>
        </p:blipFill>
        <p:spPr>
          <a:xfrm>
            <a:off x="7115754" y="1470991"/>
            <a:ext cx="4238046" cy="4633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8"/>
          <p:cNvSpPr txBox="1">
            <a:spLocks noGrp="1"/>
          </p:cNvSpPr>
          <p:nvPr>
            <p:ph type="title"/>
          </p:nvPr>
        </p:nvSpPr>
        <p:spPr>
          <a:xfrm>
            <a:off x="838200" y="1130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/>
              <a:t>Ideas clave</a:t>
            </a:r>
            <a:endParaRPr/>
          </a:p>
        </p:txBody>
      </p:sp>
      <p:sp>
        <p:nvSpPr>
          <p:cNvPr id="140" name="Google Shape;140;p38"/>
          <p:cNvSpPr txBox="1">
            <a:spLocks noGrp="1"/>
          </p:cNvSpPr>
          <p:nvPr>
            <p:ph type="body" idx="1"/>
          </p:nvPr>
        </p:nvSpPr>
        <p:spPr>
          <a:xfrm>
            <a:off x="838200" y="2715311"/>
            <a:ext cx="10515600" cy="3302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</a:pPr>
            <a:r>
              <a:rPr lang="es-MX"/>
              <a:t>El suicidio es un hecho poco previsible/imaginable en la mayoría de nuestras realidades.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</a:pPr>
            <a:r>
              <a:rPr lang="es-MX"/>
              <a:t>Existen diversas ideas, concepciones sobre el suicidio, que reflejan el poco conocimiento al respecto.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</a:pPr>
            <a:r>
              <a:rPr lang="es-MX"/>
              <a:t>Algunas ideas no corresponde al entendimiento actual sobre el suicidio, por lo que requerimos reaprender sobre este tema y herramientas para atenderlo.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1643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9"/>
          <p:cNvSpPr txBox="1">
            <a:spLocks noGrp="1"/>
          </p:cNvSpPr>
          <p:nvPr>
            <p:ph type="title"/>
          </p:nvPr>
        </p:nvSpPr>
        <p:spPr>
          <a:xfrm>
            <a:off x="529700" y="1716387"/>
            <a:ext cx="9806995" cy="171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MX" sz="5400"/>
              <a:t>El suicidio como problema de salud pública</a:t>
            </a:r>
            <a:endParaRPr sz="5400"/>
          </a:p>
        </p:txBody>
      </p:sp>
      <p:pic>
        <p:nvPicPr>
          <p:cNvPr id="146" name="Google Shape;146;p39"/>
          <p:cNvPicPr preferRelativeResize="0"/>
          <p:nvPr/>
        </p:nvPicPr>
        <p:blipFill rotWithShape="1">
          <a:blip r:embed="rId3">
            <a:alphaModFix/>
          </a:blip>
          <a:srcRect l="11842" t="23999" r="39231" b="31942"/>
          <a:stretch/>
        </p:blipFill>
        <p:spPr>
          <a:xfrm>
            <a:off x="6414051" y="3031434"/>
            <a:ext cx="5033176" cy="3021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40"/>
          <p:cNvGrpSpPr/>
          <p:nvPr/>
        </p:nvGrpSpPr>
        <p:grpSpPr>
          <a:xfrm>
            <a:off x="406958" y="2582992"/>
            <a:ext cx="5455679" cy="2835426"/>
            <a:chOff x="651199" y="1607405"/>
            <a:chExt cx="6620007" cy="1800231"/>
          </a:xfrm>
        </p:grpSpPr>
        <p:sp>
          <p:nvSpPr>
            <p:cNvPr id="154" name="Google Shape;154;p40"/>
            <p:cNvSpPr/>
            <p:nvPr/>
          </p:nvSpPr>
          <p:spPr>
            <a:xfrm>
              <a:off x="651199" y="1607405"/>
              <a:ext cx="3830973" cy="828000"/>
            </a:xfrm>
            <a:prstGeom prst="round1Rect">
              <a:avLst>
                <a:gd name="adj" fmla="val 0"/>
              </a:avLst>
            </a:prstGeom>
            <a:solidFill>
              <a:srgbClr val="C9C9C9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¿Quién es afectado/a por el suicidio de una persona?</a:t>
              </a:r>
              <a:endParaRPr/>
            </a:p>
          </p:txBody>
        </p:sp>
        <p:sp>
          <p:nvSpPr>
            <p:cNvPr id="155" name="Google Shape;155;p40"/>
            <p:cNvSpPr/>
            <p:nvPr/>
          </p:nvSpPr>
          <p:spPr>
            <a:xfrm>
              <a:off x="3241622" y="2579636"/>
              <a:ext cx="4029584" cy="828000"/>
            </a:xfrm>
            <a:prstGeom prst="round1Rect">
              <a:avLst>
                <a:gd name="adj" fmla="val 0"/>
              </a:avLst>
            </a:prstGeom>
            <a:solidFill>
              <a:srgbClr val="A8D08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¿Quiénes muestran interés por apoyar a personas en duelo por suicidio? -&gt; </a:t>
              </a:r>
              <a:r>
                <a:rPr lang="es-MX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SOBREVIVIENTES A PÉRDIDA</a:t>
              </a:r>
              <a:endParaRPr/>
            </a:p>
          </p:txBody>
        </p:sp>
      </p:grpSp>
      <p:grpSp>
        <p:nvGrpSpPr>
          <p:cNvPr id="156" name="Google Shape;156;p40"/>
          <p:cNvGrpSpPr/>
          <p:nvPr/>
        </p:nvGrpSpPr>
        <p:grpSpPr>
          <a:xfrm>
            <a:off x="4642737" y="2545003"/>
            <a:ext cx="5135066" cy="2873415"/>
            <a:chOff x="651199" y="1607405"/>
            <a:chExt cx="6230970" cy="1824350"/>
          </a:xfrm>
        </p:grpSpPr>
        <p:sp>
          <p:nvSpPr>
            <p:cNvPr id="157" name="Google Shape;157;p40"/>
            <p:cNvSpPr/>
            <p:nvPr/>
          </p:nvSpPr>
          <p:spPr>
            <a:xfrm>
              <a:off x="651199" y="1607405"/>
              <a:ext cx="3830973" cy="828000"/>
            </a:xfrm>
            <a:prstGeom prst="round1Rect">
              <a:avLst>
                <a:gd name="adj" fmla="val 0"/>
              </a:avLst>
            </a:prstGeom>
            <a:solidFill>
              <a:srgbClr val="BBD6EE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¿Cuántas personas fallecen, cada año, debido al suicidio?</a:t>
              </a:r>
              <a:endParaRPr/>
            </a:p>
          </p:txBody>
        </p:sp>
        <p:sp>
          <p:nvSpPr>
            <p:cNvPr id="158" name="Google Shape;158;p40"/>
            <p:cNvSpPr/>
            <p:nvPr/>
          </p:nvSpPr>
          <p:spPr>
            <a:xfrm>
              <a:off x="3051198" y="2603755"/>
              <a:ext cx="3830971" cy="828000"/>
            </a:xfrm>
            <a:prstGeom prst="round1Rect">
              <a:avLst>
                <a:gd name="adj" fmla="val 0"/>
              </a:avLst>
            </a:prstGeom>
            <a:solidFill>
              <a:srgbClr val="B3C6E7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¿Quién es el real agente encargado de realizar prevención del suicidio? -&gt; </a:t>
              </a:r>
              <a:r>
                <a:rPr lang="es-MX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SOCIEDAD</a:t>
              </a:r>
              <a:endParaRPr/>
            </a:p>
          </p:txBody>
        </p:sp>
      </p:grpSp>
      <p:sp>
        <p:nvSpPr>
          <p:cNvPr id="159" name="Google Shape;159;p40"/>
          <p:cNvSpPr/>
          <p:nvPr/>
        </p:nvSpPr>
        <p:spPr>
          <a:xfrm>
            <a:off x="8617866" y="2545002"/>
            <a:ext cx="3157181" cy="1304129"/>
          </a:xfrm>
          <a:prstGeom prst="round1Rect">
            <a:avLst>
              <a:gd name="adj" fmla="val 0"/>
            </a:avLst>
          </a:prstGeom>
          <a:solidFill>
            <a:srgbClr val="FFD96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¿Quiénes muestran interés en prevenir suicidios?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8663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41"/>
          <p:cNvGrpSpPr/>
          <p:nvPr/>
        </p:nvGrpSpPr>
        <p:grpSpPr>
          <a:xfrm>
            <a:off x="2733397" y="749630"/>
            <a:ext cx="6230129" cy="5922470"/>
            <a:chOff x="2418345" y="-96639"/>
            <a:chExt cx="6230129" cy="5922470"/>
          </a:xfrm>
        </p:grpSpPr>
        <p:sp>
          <p:nvSpPr>
            <p:cNvPr id="168" name="Google Shape;168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14040000"/>
                <a:gd name="adj2" fmla="val 16200000"/>
                <a:gd name="adj3" fmla="val 2765"/>
              </a:avLst>
            </a:prstGeom>
            <a:solidFill>
              <a:srgbClr val="FE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11880000"/>
                <a:gd name="adj2" fmla="val 14040000"/>
                <a:gd name="adj3" fmla="val 2765"/>
              </a:avLst>
            </a:prstGeom>
            <a:solidFill>
              <a:srgbClr val="F1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9720000"/>
                <a:gd name="adj2" fmla="val 11880000"/>
                <a:gd name="adj3" fmla="val 2765"/>
              </a:avLst>
            </a:prstGeom>
            <a:solidFill>
              <a:srgbClr val="E4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7560000"/>
                <a:gd name="adj2" fmla="val 9720000"/>
                <a:gd name="adj3" fmla="val 2765"/>
              </a:avLst>
            </a:prstGeom>
            <a:solidFill>
              <a:srgbClr val="D8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5400000"/>
                <a:gd name="adj2" fmla="val 7560000"/>
                <a:gd name="adj3" fmla="val 2765"/>
              </a:avLst>
            </a:prstGeom>
            <a:solidFill>
              <a:srgbClr val="CD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3240000"/>
                <a:gd name="adj2" fmla="val 5400000"/>
                <a:gd name="adj3" fmla="val 2765"/>
              </a:avLst>
            </a:prstGeom>
            <a:solidFill>
              <a:srgbClr val="C2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1080000"/>
                <a:gd name="adj2" fmla="val 3240000"/>
                <a:gd name="adj3" fmla="val 2765"/>
              </a:avLst>
            </a:prstGeom>
            <a:solidFill>
              <a:srgbClr val="B976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20520000"/>
                <a:gd name="adj2" fmla="val 1080000"/>
                <a:gd name="adj3" fmla="val 2765"/>
              </a:avLst>
            </a:prstGeom>
            <a:solidFill>
              <a:srgbClr val="B1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18360000"/>
                <a:gd name="adj2" fmla="val 20520000"/>
                <a:gd name="adj3" fmla="val 2765"/>
              </a:avLst>
            </a:prstGeom>
            <a:solidFill>
              <a:srgbClr val="AA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41"/>
            <p:cNvSpPr/>
            <p:nvPr/>
          </p:nvSpPr>
          <p:spPr>
            <a:xfrm>
              <a:off x="3105057" y="436242"/>
              <a:ext cx="4856706" cy="4856706"/>
            </a:xfrm>
            <a:prstGeom prst="blockArc">
              <a:avLst>
                <a:gd name="adj1" fmla="val 16200000"/>
                <a:gd name="adj2" fmla="val 18360000"/>
                <a:gd name="adj3" fmla="val 276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1"/>
            <p:cNvSpPr/>
            <p:nvPr/>
          </p:nvSpPr>
          <p:spPr>
            <a:xfrm>
              <a:off x="4331364" y="1847048"/>
              <a:ext cx="2404091" cy="2035095"/>
            </a:xfrm>
            <a:prstGeom prst="ellipse">
              <a:avLst/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1"/>
            <p:cNvSpPr txBox="1"/>
            <p:nvPr/>
          </p:nvSpPr>
          <p:spPr>
            <a:xfrm>
              <a:off x="4683435" y="2145081"/>
              <a:ext cx="1699949" cy="14390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MX" sz="2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Asociación entre el suicidio y la problemática de salud mental</a:t>
              </a:r>
              <a:endPara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1"/>
            <p:cNvSpPr/>
            <p:nvPr/>
          </p:nvSpPr>
          <p:spPr>
            <a:xfrm>
              <a:off x="4695922" y="-96639"/>
              <a:ext cx="1674975" cy="1132899"/>
            </a:xfrm>
            <a:prstGeom prst="ellipse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1"/>
            <p:cNvSpPr txBox="1"/>
            <p:nvPr/>
          </p:nvSpPr>
          <p:spPr>
            <a:xfrm>
              <a:off x="4941216" y="69270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Trastorno bipolar</a:t>
              </a:r>
              <a:endParaRPr/>
            </a:p>
          </p:txBody>
        </p:sp>
        <p:sp>
          <p:nvSpPr>
            <p:cNvPr id="182" name="Google Shape;182;p41"/>
            <p:cNvSpPr/>
            <p:nvPr/>
          </p:nvSpPr>
          <p:spPr>
            <a:xfrm>
              <a:off x="6103542" y="360723"/>
              <a:ext cx="1674975" cy="1132899"/>
            </a:xfrm>
            <a:prstGeom prst="ellipse">
              <a:avLst/>
            </a:prstGeom>
            <a:solidFill>
              <a:srgbClr val="AA969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1"/>
            <p:cNvSpPr txBox="1"/>
            <p:nvPr/>
          </p:nvSpPr>
          <p:spPr>
            <a:xfrm>
              <a:off x="6348836" y="526632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Depresión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1"/>
            <p:cNvSpPr/>
            <p:nvPr/>
          </p:nvSpPr>
          <p:spPr>
            <a:xfrm>
              <a:off x="6973499" y="1558116"/>
              <a:ext cx="1674975" cy="1132899"/>
            </a:xfrm>
            <a:prstGeom prst="ellipse">
              <a:avLst/>
            </a:prstGeom>
            <a:solidFill>
              <a:srgbClr val="B1868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1"/>
            <p:cNvSpPr txBox="1"/>
            <p:nvPr/>
          </p:nvSpPr>
          <p:spPr>
            <a:xfrm>
              <a:off x="7218793" y="1724025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Desesperanza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41"/>
            <p:cNvSpPr/>
            <p:nvPr/>
          </p:nvSpPr>
          <p:spPr>
            <a:xfrm>
              <a:off x="6973499" y="3038175"/>
              <a:ext cx="1674975" cy="1132899"/>
            </a:xfrm>
            <a:prstGeom prst="ellipse">
              <a:avLst/>
            </a:prstGeom>
            <a:solidFill>
              <a:srgbClr val="B9767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1"/>
            <p:cNvSpPr txBox="1"/>
            <p:nvPr/>
          </p:nvSpPr>
          <p:spPr>
            <a:xfrm>
              <a:off x="7218793" y="3204084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Desregulación emocional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1"/>
            <p:cNvSpPr/>
            <p:nvPr/>
          </p:nvSpPr>
          <p:spPr>
            <a:xfrm>
              <a:off x="6103542" y="4235569"/>
              <a:ext cx="1674975" cy="1132899"/>
            </a:xfrm>
            <a:prstGeom prst="ellipse">
              <a:avLst/>
            </a:prstGeom>
            <a:solidFill>
              <a:srgbClr val="C2656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1"/>
            <p:cNvSpPr txBox="1"/>
            <p:nvPr/>
          </p:nvSpPr>
          <p:spPr>
            <a:xfrm>
              <a:off x="6348836" y="4401478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Trastornos de la personalidad 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41"/>
            <p:cNvSpPr/>
            <p:nvPr/>
          </p:nvSpPr>
          <p:spPr>
            <a:xfrm>
              <a:off x="4695922" y="4692932"/>
              <a:ext cx="1674975" cy="1132899"/>
            </a:xfrm>
            <a:prstGeom prst="ellipse">
              <a:avLst/>
            </a:prstGeom>
            <a:solidFill>
              <a:srgbClr val="CD515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1"/>
            <p:cNvSpPr txBox="1"/>
            <p:nvPr/>
          </p:nvSpPr>
          <p:spPr>
            <a:xfrm>
              <a:off x="4941216" y="4858841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Esquizofrenia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1"/>
            <p:cNvSpPr/>
            <p:nvPr/>
          </p:nvSpPr>
          <p:spPr>
            <a:xfrm>
              <a:off x="3288302" y="4235569"/>
              <a:ext cx="1674975" cy="1132899"/>
            </a:xfrm>
            <a:prstGeom prst="ellipse">
              <a:avLst/>
            </a:prstGeom>
            <a:solidFill>
              <a:srgbClr val="D83E3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1"/>
            <p:cNvSpPr txBox="1"/>
            <p:nvPr/>
          </p:nvSpPr>
          <p:spPr>
            <a:xfrm>
              <a:off x="3533596" y="4401478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Trastornos alimenticios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41"/>
            <p:cNvSpPr/>
            <p:nvPr/>
          </p:nvSpPr>
          <p:spPr>
            <a:xfrm>
              <a:off x="2418345" y="3038175"/>
              <a:ext cx="1674975" cy="1132899"/>
            </a:xfrm>
            <a:prstGeom prst="ellipse">
              <a:avLst/>
            </a:prstGeom>
            <a:solidFill>
              <a:srgbClr val="E42A2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1"/>
            <p:cNvSpPr txBox="1"/>
            <p:nvPr/>
          </p:nvSpPr>
          <p:spPr>
            <a:xfrm>
              <a:off x="2663639" y="3204084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Consumo de sustancias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1"/>
            <p:cNvSpPr/>
            <p:nvPr/>
          </p:nvSpPr>
          <p:spPr>
            <a:xfrm>
              <a:off x="2418345" y="1558116"/>
              <a:ext cx="1674975" cy="1132899"/>
            </a:xfrm>
            <a:prstGeom prst="ellipse">
              <a:avLst/>
            </a:prstGeom>
            <a:solidFill>
              <a:srgbClr val="F1151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1"/>
            <p:cNvSpPr txBox="1"/>
            <p:nvPr/>
          </p:nvSpPr>
          <p:spPr>
            <a:xfrm>
              <a:off x="2663639" y="1724025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Problemas de sueño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1"/>
            <p:cNvSpPr/>
            <p:nvPr/>
          </p:nvSpPr>
          <p:spPr>
            <a:xfrm>
              <a:off x="3288302" y="360723"/>
              <a:ext cx="1674975" cy="1132899"/>
            </a:xfrm>
            <a:prstGeom prst="ellipse">
              <a:avLst/>
            </a:prstGeom>
            <a:solidFill>
              <a:srgbClr val="FE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1"/>
            <p:cNvSpPr txBox="1"/>
            <p:nvPr/>
          </p:nvSpPr>
          <p:spPr>
            <a:xfrm>
              <a:off x="3533596" y="526632"/>
              <a:ext cx="1184387" cy="801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Trauma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41"/>
          <p:cNvSpPr txBox="1"/>
          <p:nvPr/>
        </p:nvSpPr>
        <p:spPr>
          <a:xfrm>
            <a:off x="230659" y="102694"/>
            <a:ext cx="97344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El suicidio como problema de salud pública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54" y="-17130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2"/>
          <p:cNvSpPr txBox="1"/>
          <p:nvPr/>
        </p:nvSpPr>
        <p:spPr>
          <a:xfrm>
            <a:off x="327025" y="5808559"/>
            <a:ext cx="96583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7F7F7F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FUENTE: OMS, 2019</a:t>
            </a:r>
            <a:endParaRPr/>
          </a:p>
        </p:txBody>
      </p:sp>
      <p:grpSp>
        <p:nvGrpSpPr>
          <p:cNvPr id="209" name="Google Shape;209;p42"/>
          <p:cNvGrpSpPr/>
          <p:nvPr/>
        </p:nvGrpSpPr>
        <p:grpSpPr>
          <a:xfrm>
            <a:off x="-5799956" y="-132019"/>
            <a:ext cx="17638056" cy="7293488"/>
            <a:chOff x="-6126981" y="-937410"/>
            <a:chExt cx="17638056" cy="7293488"/>
          </a:xfrm>
        </p:grpSpPr>
        <p:sp>
          <p:nvSpPr>
            <p:cNvPr id="210" name="Google Shape;210;p42"/>
            <p:cNvSpPr/>
            <p:nvPr/>
          </p:nvSpPr>
          <p:spPr>
            <a:xfrm>
              <a:off x="-6126981" y="-937410"/>
              <a:ext cx="7293488" cy="7293488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2"/>
            <p:cNvSpPr/>
            <p:nvPr/>
          </p:nvSpPr>
          <p:spPr>
            <a:xfrm>
              <a:off x="509717" y="338558"/>
              <a:ext cx="11001358" cy="677550"/>
            </a:xfrm>
            <a:prstGeom prst="rect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2"/>
            <p:cNvSpPr txBox="1"/>
            <p:nvPr/>
          </p:nvSpPr>
          <p:spPr>
            <a:xfrm>
              <a:off x="509717" y="338558"/>
              <a:ext cx="11001358" cy="67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78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Cerca de 800 000 personas se suicidan cada año.</a:t>
              </a:r>
              <a:endParaRPr/>
            </a:p>
          </p:txBody>
        </p:sp>
        <p:sp>
          <p:nvSpPr>
            <p:cNvPr id="213" name="Google Shape;213;p42"/>
            <p:cNvSpPr/>
            <p:nvPr/>
          </p:nvSpPr>
          <p:spPr>
            <a:xfrm>
              <a:off x="86248" y="253864"/>
              <a:ext cx="846937" cy="846937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2"/>
            <p:cNvSpPr/>
            <p:nvPr/>
          </p:nvSpPr>
          <p:spPr>
            <a:xfrm>
              <a:off x="995230" y="1354558"/>
              <a:ext cx="10515845" cy="677550"/>
            </a:xfrm>
            <a:prstGeom prst="rect">
              <a:avLst/>
            </a:prstGeom>
            <a:solidFill>
              <a:srgbClr val="B3828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2"/>
            <p:cNvSpPr txBox="1"/>
            <p:nvPr/>
          </p:nvSpPr>
          <p:spPr>
            <a:xfrm>
              <a:off x="995230" y="1354558"/>
              <a:ext cx="10515845" cy="67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78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Por cada suicidio, hay muchas más tentativas de suicidio cada año. Entre la población en general, un intento de suicidio no consumado, es el factor individual de riesgo más importante.</a:t>
              </a:r>
              <a:endParaRPr/>
            </a:p>
          </p:txBody>
        </p:sp>
        <p:sp>
          <p:nvSpPr>
            <p:cNvPr id="216" name="Google Shape;216;p42"/>
            <p:cNvSpPr/>
            <p:nvPr/>
          </p:nvSpPr>
          <p:spPr>
            <a:xfrm>
              <a:off x="571761" y="1269864"/>
              <a:ext cx="846937" cy="846937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B382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2"/>
            <p:cNvSpPr/>
            <p:nvPr/>
          </p:nvSpPr>
          <p:spPr>
            <a:xfrm>
              <a:off x="1144243" y="2370558"/>
              <a:ext cx="10366832" cy="677550"/>
            </a:xfrm>
            <a:prstGeom prst="rect">
              <a:avLst/>
            </a:prstGeom>
            <a:solidFill>
              <a:srgbClr val="C85B5B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2"/>
            <p:cNvSpPr txBox="1"/>
            <p:nvPr/>
          </p:nvSpPr>
          <p:spPr>
            <a:xfrm>
              <a:off x="1144243" y="2370558"/>
              <a:ext cx="10366832" cy="67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78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El suicidio es la segunda causa principal de defunción en el grupo etario de 15 a 29 años.</a:t>
              </a:r>
              <a:endParaRPr/>
            </a:p>
          </p:txBody>
        </p:sp>
        <p:sp>
          <p:nvSpPr>
            <p:cNvPr id="219" name="Google Shape;219;p42"/>
            <p:cNvSpPr/>
            <p:nvPr/>
          </p:nvSpPr>
          <p:spPr>
            <a:xfrm>
              <a:off x="720774" y="2285864"/>
              <a:ext cx="846937" cy="846937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C85B5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2"/>
            <p:cNvSpPr/>
            <p:nvPr/>
          </p:nvSpPr>
          <p:spPr>
            <a:xfrm>
              <a:off x="995230" y="3386558"/>
              <a:ext cx="10515845" cy="677550"/>
            </a:xfrm>
            <a:prstGeom prst="rect">
              <a:avLst/>
            </a:prstGeom>
            <a:solidFill>
              <a:srgbClr val="E02F2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2"/>
            <p:cNvSpPr txBox="1"/>
            <p:nvPr/>
          </p:nvSpPr>
          <p:spPr>
            <a:xfrm>
              <a:off x="995230" y="3386558"/>
              <a:ext cx="10515845" cy="67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78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El 79% de todos los suicidios se produce en países de ingresos bajos y medianos.</a:t>
              </a:r>
              <a:endParaRPr/>
            </a:p>
          </p:txBody>
        </p:sp>
        <p:sp>
          <p:nvSpPr>
            <p:cNvPr id="222" name="Google Shape;222;p42"/>
            <p:cNvSpPr/>
            <p:nvPr/>
          </p:nvSpPr>
          <p:spPr>
            <a:xfrm>
              <a:off x="571761" y="3301864"/>
              <a:ext cx="846937" cy="846937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E02F2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2"/>
            <p:cNvSpPr/>
            <p:nvPr/>
          </p:nvSpPr>
          <p:spPr>
            <a:xfrm>
              <a:off x="509717" y="4402558"/>
              <a:ext cx="11001358" cy="677550"/>
            </a:xfrm>
            <a:prstGeom prst="rect">
              <a:avLst/>
            </a:prstGeom>
            <a:solidFill>
              <a:srgbClr val="FE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2"/>
            <p:cNvSpPr txBox="1"/>
            <p:nvPr/>
          </p:nvSpPr>
          <p:spPr>
            <a:xfrm>
              <a:off x="509717" y="4402558"/>
              <a:ext cx="11001358" cy="67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78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La ingestión de plaguicidas, el ahorcamiento y las armas de fuego son algunos de los métodos más comunes de suicidio en todo el mundo.</a:t>
              </a:r>
              <a:endParaRPr/>
            </a:p>
          </p:txBody>
        </p:sp>
        <p:sp>
          <p:nvSpPr>
            <p:cNvPr id="225" name="Google Shape;225;p42"/>
            <p:cNvSpPr/>
            <p:nvPr/>
          </p:nvSpPr>
          <p:spPr>
            <a:xfrm>
              <a:off x="86248" y="4317864"/>
              <a:ext cx="846937" cy="846937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FE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226;p42"/>
          <p:cNvSpPr txBox="1"/>
          <p:nvPr/>
        </p:nvSpPr>
        <p:spPr>
          <a:xfrm>
            <a:off x="230659" y="102694"/>
            <a:ext cx="97344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El suicidio como problema de salud pública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8663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3"/>
          <p:cNvSpPr txBox="1"/>
          <p:nvPr/>
        </p:nvSpPr>
        <p:spPr>
          <a:xfrm>
            <a:off x="1266825" y="4597177"/>
            <a:ext cx="9658350" cy="252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0" i="0" u="sng" strike="noStrike" cap="non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https://www.insm.gob.pe/oficinas/comunicaciones/notasdeprensa/2013/013.html</a:t>
            </a:r>
            <a:r>
              <a:rPr lang="es-MX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43"/>
          <p:cNvGrpSpPr/>
          <p:nvPr/>
        </p:nvGrpSpPr>
        <p:grpSpPr>
          <a:xfrm>
            <a:off x="1507980" y="1077951"/>
            <a:ext cx="9176039" cy="3994792"/>
            <a:chOff x="43624" y="453"/>
            <a:chExt cx="9176039" cy="3994792"/>
          </a:xfrm>
        </p:grpSpPr>
        <p:sp>
          <p:nvSpPr>
            <p:cNvPr id="236" name="Google Shape;236;p43"/>
            <p:cNvSpPr/>
            <p:nvPr/>
          </p:nvSpPr>
          <p:spPr>
            <a:xfrm>
              <a:off x="43624" y="453"/>
              <a:ext cx="9176039" cy="3994792"/>
            </a:xfrm>
            <a:prstGeom prst="rect">
              <a:avLst/>
            </a:prstGeom>
            <a:solidFill>
              <a:schemeClr val="accent3">
                <a:alpha val="89803"/>
              </a:scheme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3"/>
            <p:cNvSpPr txBox="1"/>
            <p:nvPr/>
          </p:nvSpPr>
          <p:spPr>
            <a:xfrm>
              <a:off x="43624" y="453"/>
              <a:ext cx="9176039" cy="3994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s-MX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18% de la población suicida en el Perú corresponde a niños, niñas y adolescentes </a:t>
              </a:r>
              <a:br>
                <a:rPr lang="es-MX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MX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(Instituto nacional de salud mental Honorio Delgado – Hideyo Noguchi, 2019)</a:t>
              </a:r>
              <a:endParaRPr/>
            </a:p>
          </p:txBody>
        </p:sp>
      </p:grpSp>
      <p:sp>
        <p:nvSpPr>
          <p:cNvPr id="238" name="Google Shape;238;p43"/>
          <p:cNvSpPr txBox="1"/>
          <p:nvPr/>
        </p:nvSpPr>
        <p:spPr>
          <a:xfrm>
            <a:off x="230659" y="102694"/>
            <a:ext cx="97344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El suicidio como problema de salud pública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4"/>
          <p:cNvSpPr txBox="1">
            <a:spLocks noGrp="1"/>
          </p:cNvSpPr>
          <p:nvPr>
            <p:ph type="title"/>
          </p:nvPr>
        </p:nvSpPr>
        <p:spPr>
          <a:xfrm>
            <a:off x="838200" y="1249397"/>
            <a:ext cx="10515600" cy="643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5454"/>
              <a:buNone/>
            </a:pPr>
            <a:r>
              <a:rPr lang="es-MX"/>
              <a:t>Video: Prevención del suicidio adolescente</a:t>
            </a:r>
            <a:endParaRPr/>
          </a:p>
        </p:txBody>
      </p:sp>
      <p:pic>
        <p:nvPicPr>
          <p:cNvPr id="244" name="Google Shape;244;p4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735" t="12985" r="2360" b="11768"/>
          <a:stretch/>
        </p:blipFill>
        <p:spPr>
          <a:xfrm>
            <a:off x="2432354" y="2221347"/>
            <a:ext cx="7327292" cy="3999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>
            <a:spLocks noGrp="1"/>
          </p:cNvSpPr>
          <p:nvPr>
            <p:ph type="title"/>
          </p:nvPr>
        </p:nvSpPr>
        <p:spPr>
          <a:xfrm>
            <a:off x="838200" y="940844"/>
            <a:ext cx="10515600" cy="627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 sz="3600"/>
              <a:t>Plenaria</a:t>
            </a:r>
            <a:endParaRPr/>
          </a:p>
        </p:txBody>
      </p:sp>
      <p:sp>
        <p:nvSpPr>
          <p:cNvPr id="250" name="Google Shape;250;p45"/>
          <p:cNvSpPr txBox="1">
            <a:spLocks noGrp="1"/>
          </p:cNvSpPr>
          <p:nvPr>
            <p:ph type="body" idx="1"/>
          </p:nvPr>
        </p:nvSpPr>
        <p:spPr>
          <a:xfrm>
            <a:off x="453572" y="1255423"/>
            <a:ext cx="10802510" cy="96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s-MX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Nociones sobre el suicidio</a:t>
            </a:r>
            <a:endParaRPr/>
          </a:p>
          <a:p>
            <a:pPr marL="101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4000" b="1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5"/>
          <p:cNvSpPr txBox="1"/>
          <p:nvPr/>
        </p:nvSpPr>
        <p:spPr>
          <a:xfrm>
            <a:off x="1985175" y="5703068"/>
            <a:ext cx="822164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¿Qué ideas del video ayudan a comprender mejor el tema sobre suicidio?</a:t>
            </a:r>
            <a:endParaRPr/>
          </a:p>
        </p:txBody>
      </p:sp>
      <p:pic>
        <p:nvPicPr>
          <p:cNvPr id="252" name="Google Shape;252;p45" descr="Un dibujo de un personaje animad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1664" y="2083944"/>
            <a:ext cx="5806326" cy="351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6"/>
          <p:cNvSpPr txBox="1">
            <a:spLocks noGrp="1"/>
          </p:cNvSpPr>
          <p:nvPr>
            <p:ph type="title"/>
          </p:nvPr>
        </p:nvSpPr>
        <p:spPr>
          <a:xfrm>
            <a:off x="838200" y="943226"/>
            <a:ext cx="10515600" cy="627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 sz="3600"/>
              <a:t>Plenaria</a:t>
            </a:r>
            <a:endParaRPr/>
          </a:p>
        </p:txBody>
      </p:sp>
      <p:sp>
        <p:nvSpPr>
          <p:cNvPr id="258" name="Google Shape;258;p46"/>
          <p:cNvSpPr txBox="1">
            <a:spLocks noGrp="1"/>
          </p:cNvSpPr>
          <p:nvPr>
            <p:ph type="body" idx="1"/>
          </p:nvPr>
        </p:nvSpPr>
        <p:spPr>
          <a:xfrm>
            <a:off x="838200" y="775728"/>
            <a:ext cx="10802510" cy="96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s-MX" sz="4400">
                <a:solidFill>
                  <a:schemeClr val="dk1"/>
                </a:solidFill>
              </a:rPr>
              <a:t>Nociones sobre el suicidio</a:t>
            </a:r>
            <a:endParaRPr/>
          </a:p>
          <a:p>
            <a:pPr marL="101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1100" i="1"/>
          </a:p>
        </p:txBody>
      </p:sp>
      <p:sp>
        <p:nvSpPr>
          <p:cNvPr id="259" name="Google Shape;259;p46"/>
          <p:cNvSpPr txBox="1"/>
          <p:nvPr/>
        </p:nvSpPr>
        <p:spPr>
          <a:xfrm>
            <a:off x="576100" y="2545044"/>
            <a:ext cx="4475586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58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lphaLcPeriod"/>
            </a:pPr>
            <a:r>
              <a:rPr lang="es-MX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que creemos del suicidio…</a:t>
            </a:r>
            <a:endParaRPr/>
          </a:p>
          <a:p>
            <a:pPr marL="558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lphaLcPeriod"/>
            </a:pPr>
            <a:r>
              <a:rPr lang="es-MX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 personas se suicidan por…</a:t>
            </a:r>
            <a:endParaRPr/>
          </a:p>
          <a:p>
            <a:pPr marL="558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lphaLcPeriod"/>
            </a:pPr>
            <a:r>
              <a:rPr lang="es-MX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que aprendí sobre el suicidio …</a:t>
            </a:r>
            <a:endParaRPr/>
          </a:p>
          <a:p>
            <a:pPr marL="558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lphaLcPeriod"/>
            </a:pPr>
            <a:r>
              <a:rPr lang="es-MX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darse cuenta de que un familiar, fallecido por suicidio, estaba mal, significa que…</a:t>
            </a:r>
            <a:endParaRPr/>
          </a:p>
          <a:p>
            <a:pPr marL="558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lphaLcPeriod"/>
            </a:pPr>
            <a:r>
              <a:rPr lang="es-MX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adolescente que considera el suicidio como una posibilidad…</a:t>
            </a:r>
            <a:endParaRPr/>
          </a:p>
        </p:txBody>
      </p:sp>
      <p:sp>
        <p:nvSpPr>
          <p:cNvPr id="260" name="Google Shape;260;p46"/>
          <p:cNvSpPr/>
          <p:nvPr/>
        </p:nvSpPr>
        <p:spPr>
          <a:xfrm>
            <a:off x="5051686" y="1892979"/>
            <a:ext cx="3157179" cy="1304129"/>
          </a:xfrm>
          <a:prstGeom prst="round1Rect">
            <a:avLst>
              <a:gd name="adj" fmla="val 0"/>
            </a:avLst>
          </a:prstGeom>
          <a:solidFill>
            <a:srgbClr val="F4B08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MUCHAS PERSONAS QUE PIENSAN EN SUICIDARSE, NO QUIEREN REALMENTE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MORIR…</a:t>
            </a:r>
            <a:endParaRPr/>
          </a:p>
        </p:txBody>
      </p:sp>
      <p:sp>
        <p:nvSpPr>
          <p:cNvPr id="261" name="Google Shape;261;p46"/>
          <p:cNvSpPr/>
          <p:nvPr/>
        </p:nvSpPr>
        <p:spPr>
          <a:xfrm>
            <a:off x="6283812" y="3429000"/>
            <a:ext cx="3850105" cy="1304129"/>
          </a:xfrm>
          <a:prstGeom prst="round1Rect">
            <a:avLst>
              <a:gd name="adj" fmla="val 0"/>
            </a:avLst>
          </a:prstGeom>
          <a:solidFill>
            <a:srgbClr val="FFE79B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…LO QUE DESEAN ES ELIMINAR SU DOLOR Y EL SUFRIMIENTO QUE PIENSAN QUE SUS SERES QUERIDOS TIENEN POR SU CAUSA</a:t>
            </a:r>
            <a:endParaRPr/>
          </a:p>
        </p:txBody>
      </p:sp>
      <p:sp>
        <p:nvSpPr>
          <p:cNvPr id="262" name="Google Shape;262;p46"/>
          <p:cNvSpPr/>
          <p:nvPr/>
        </p:nvSpPr>
        <p:spPr>
          <a:xfrm>
            <a:off x="8483531" y="4965021"/>
            <a:ext cx="3157179" cy="1304129"/>
          </a:xfrm>
          <a:prstGeom prst="round1Rect">
            <a:avLst>
              <a:gd name="adj" fmla="val 0"/>
            </a:avLst>
          </a:prstGeom>
          <a:solidFill>
            <a:srgbClr val="2E75B5"/>
          </a:solidFill>
          <a:ln w="1905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SUICIDIO ES UNA DE LAS MUERTES MÁS PREVENIBLES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7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MITOS SOBRE EL SUICIDIO</a:t>
            </a:r>
            <a:endParaRPr/>
          </a:p>
        </p:txBody>
      </p:sp>
      <p:pic>
        <p:nvPicPr>
          <p:cNvPr id="270" name="Google Shape;270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47"/>
          <p:cNvGrpSpPr/>
          <p:nvPr/>
        </p:nvGrpSpPr>
        <p:grpSpPr>
          <a:xfrm>
            <a:off x="408962" y="1327683"/>
            <a:ext cx="11231440" cy="4351567"/>
            <a:chOff x="54" y="17607"/>
            <a:chExt cx="11231440" cy="4351567"/>
          </a:xfrm>
        </p:grpSpPr>
        <p:sp>
          <p:nvSpPr>
            <p:cNvPr id="272" name="Google Shape;272;p47"/>
            <p:cNvSpPr/>
            <p:nvPr/>
          </p:nvSpPr>
          <p:spPr>
            <a:xfrm>
              <a:off x="54" y="17607"/>
              <a:ext cx="5248336" cy="806400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7"/>
            <p:cNvSpPr txBox="1"/>
            <p:nvPr/>
          </p:nvSpPr>
          <p:spPr>
            <a:xfrm>
              <a:off x="54" y="17607"/>
              <a:ext cx="5248336" cy="8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Mito</a:t>
              </a:r>
              <a:endPara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7"/>
            <p:cNvSpPr/>
            <p:nvPr/>
          </p:nvSpPr>
          <p:spPr>
            <a:xfrm>
              <a:off x="54" y="824007"/>
              <a:ext cx="5248336" cy="3545167"/>
            </a:xfrm>
            <a:prstGeom prst="rect">
              <a:avLst/>
            </a:prstGeom>
            <a:solidFill>
              <a:srgbClr val="F7D5CB">
                <a:alpha val="89803"/>
              </a:srgbClr>
            </a:solidFill>
            <a:ln w="25400" cap="flat" cmpd="sng">
              <a:solidFill>
                <a:srgbClr val="F7D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7"/>
            <p:cNvSpPr txBox="1"/>
            <p:nvPr/>
          </p:nvSpPr>
          <p:spPr>
            <a:xfrm>
              <a:off x="54" y="824007"/>
              <a:ext cx="5248336" cy="3545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113775" bIns="128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Nadie puede evitar un suicidio, es imposible.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Solo un experto puede evitar un suicidio.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Si se habla abiertamente del tema con una persona en potencial riesgo suicida, “se le meterá la idea en la cabeza” y será nuestra culpa que se quite la vida. 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Muchas veces la persona no quiere suicidarse, solo quiere llamar la atención; lo mejor es no hacerle caso, hasta que “se le pase”.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El suicidio es un acto de cobardía/valentía.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Los niños nunca se suicidan, no entienden lo que es el suicidio.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76" name="Google Shape;276;p47"/>
            <p:cNvSpPr/>
            <p:nvPr/>
          </p:nvSpPr>
          <p:spPr>
            <a:xfrm>
              <a:off x="5983158" y="17607"/>
              <a:ext cx="5248336" cy="806400"/>
            </a:xfrm>
            <a:prstGeom prst="rect">
              <a:avLst/>
            </a:prstGeom>
            <a:solidFill>
              <a:srgbClr val="A4A4A4"/>
            </a:solidFill>
            <a:ln w="25400" cap="flat" cmpd="sng">
              <a:solidFill>
                <a:srgbClr val="A4A4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7"/>
            <p:cNvSpPr txBox="1"/>
            <p:nvPr/>
          </p:nvSpPr>
          <p:spPr>
            <a:xfrm>
              <a:off x="5983158" y="17607"/>
              <a:ext cx="5248336" cy="8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Respuesta</a:t>
              </a: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7"/>
            <p:cNvSpPr/>
            <p:nvPr/>
          </p:nvSpPr>
          <p:spPr>
            <a:xfrm>
              <a:off x="5983158" y="824007"/>
              <a:ext cx="5248336" cy="3545167"/>
            </a:xfrm>
            <a:prstGeom prst="rect">
              <a:avLst/>
            </a:prstGeom>
            <a:solidFill>
              <a:srgbClr val="DFDFDF">
                <a:alpha val="89803"/>
              </a:srgbClr>
            </a:solidFill>
            <a:ln w="25400" cap="flat" cmpd="sng">
              <a:solidFill>
                <a:srgbClr val="DFDFD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7"/>
            <p:cNvSpPr txBox="1"/>
            <p:nvPr/>
          </p:nvSpPr>
          <p:spPr>
            <a:xfrm>
              <a:off x="5983158" y="824007"/>
              <a:ext cx="5248336" cy="3545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113775" bIns="128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Es suicidio es prevenible y la prevención más efectiva viene de la comunidad.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Todos podemos evitar un suicidio con la información adecuada.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Si se habla abiertamente del tema con una persona en potencial riesgo suicida, se abrirá un canal de escucha empática y podrán encontrar juntos ayuda. 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Es suicidio es 1000% serio en todos los casos, alguien que pide ayuda no debe ser juzgado o invalidado, solo ayudado.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El suicidio no puede tener ninguna etiqueta o adjetivo fuera del sufrimiento.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Hay evidencia de ideación suicida y suicidio en niños de múltiple edades, siempre hay que escucharles y brindar apoyo.</a:t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8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MITOS SOBRE EL SUICIDIO</a:t>
            </a:r>
            <a:endParaRPr/>
          </a:p>
        </p:txBody>
      </p:sp>
      <p:pic>
        <p:nvPicPr>
          <p:cNvPr id="287" name="Google Shape;287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p48"/>
          <p:cNvGrpSpPr/>
          <p:nvPr/>
        </p:nvGrpSpPr>
        <p:grpSpPr>
          <a:xfrm>
            <a:off x="408963" y="1327925"/>
            <a:ext cx="11340295" cy="4438170"/>
            <a:chOff x="55" y="17849"/>
            <a:chExt cx="11340295" cy="4438170"/>
          </a:xfrm>
        </p:grpSpPr>
        <p:sp>
          <p:nvSpPr>
            <p:cNvPr id="289" name="Google Shape;289;p48"/>
            <p:cNvSpPr/>
            <p:nvPr/>
          </p:nvSpPr>
          <p:spPr>
            <a:xfrm>
              <a:off x="55" y="17849"/>
              <a:ext cx="5299203" cy="633600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8"/>
            <p:cNvSpPr txBox="1"/>
            <p:nvPr/>
          </p:nvSpPr>
          <p:spPr>
            <a:xfrm>
              <a:off x="55" y="17849"/>
              <a:ext cx="5299203" cy="6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Mito</a:t>
              </a:r>
              <a:endPara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48"/>
            <p:cNvSpPr/>
            <p:nvPr/>
          </p:nvSpPr>
          <p:spPr>
            <a:xfrm>
              <a:off x="55" y="651449"/>
              <a:ext cx="5299203" cy="3804570"/>
            </a:xfrm>
            <a:prstGeom prst="rect">
              <a:avLst/>
            </a:prstGeom>
            <a:solidFill>
              <a:srgbClr val="F7D5CB">
                <a:alpha val="89803"/>
              </a:srgbClr>
            </a:solidFill>
            <a:ln w="25400" cap="flat" cmpd="sng">
              <a:solidFill>
                <a:srgbClr val="F7D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8"/>
            <p:cNvSpPr txBox="1"/>
            <p:nvPr/>
          </p:nvSpPr>
          <p:spPr>
            <a:xfrm>
              <a:off x="55" y="651449"/>
              <a:ext cx="5299203" cy="3804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113775" bIns="128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Si intentó quitarse la vida varias veces y no lo consiguió es porque “en el fondo no se quiere suicidar”.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La persona en “verdadero” riesgo suicida está cien por ciento convencida de que quiere morir. 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Las personas en riesgo suicida están locas, enfermas.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Las personas en riesgo suicida nunca comunican sus intenciones. 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Solo las personas deprimidas se suicidan.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Cuando la persona ya decidió acabar con su propia vida, no se puede hacer nada por ayudar.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Si alguien se corta o hace daño a propósito es porque “está de moda”.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69850" algn="just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93" name="Google Shape;293;p48"/>
            <p:cNvSpPr/>
            <p:nvPr/>
          </p:nvSpPr>
          <p:spPr>
            <a:xfrm>
              <a:off x="6041147" y="17849"/>
              <a:ext cx="5299203" cy="633600"/>
            </a:xfrm>
            <a:prstGeom prst="rect">
              <a:avLst/>
            </a:prstGeom>
            <a:solidFill>
              <a:srgbClr val="A4A4A4"/>
            </a:solidFill>
            <a:ln w="25400" cap="flat" cmpd="sng">
              <a:solidFill>
                <a:srgbClr val="A4A4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8"/>
            <p:cNvSpPr txBox="1"/>
            <p:nvPr/>
          </p:nvSpPr>
          <p:spPr>
            <a:xfrm>
              <a:off x="6041147" y="17849"/>
              <a:ext cx="5299203" cy="6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Respuesta</a:t>
              </a: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48"/>
            <p:cNvSpPr/>
            <p:nvPr/>
          </p:nvSpPr>
          <p:spPr>
            <a:xfrm>
              <a:off x="6041147" y="651449"/>
              <a:ext cx="5299203" cy="3804570"/>
            </a:xfrm>
            <a:prstGeom prst="rect">
              <a:avLst/>
            </a:prstGeom>
            <a:solidFill>
              <a:srgbClr val="DFDFDF">
                <a:alpha val="89803"/>
              </a:srgbClr>
            </a:solidFill>
            <a:ln w="25400" cap="flat" cmpd="sng">
              <a:solidFill>
                <a:srgbClr val="DFDFD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8"/>
            <p:cNvSpPr txBox="1"/>
            <p:nvPr/>
          </p:nvSpPr>
          <p:spPr>
            <a:xfrm>
              <a:off x="6041147" y="651449"/>
              <a:ext cx="5299203" cy="3804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113775" bIns="128000" anchor="t" anchorCtr="0">
              <a:noAutofit/>
            </a:bodyPr>
            <a:lstStyle/>
            <a:p>
              <a:pPr marL="171450" marR="0" lvl="1" indent="-1714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Las personas que lo intentan no están seguras, porque su objetivo es dejar de sufrir y no necesariamente dejar de vivir, pueden dudar.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just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Cualquier comunicación o intento suicida es un riesgo y hay que tomarlo en serio.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just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Quien considera el suicidio como una opción es una persona que sufre, sin más etiquetas. 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just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Las personas en riesgo comunican sus intenciones de muchas formas, verbal y no verbalmente.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just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Hay muchos trastornos que están asociados a la ideación suicida, así como muchos otros factores debido a que es multicausal.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just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Generalmente, quien se hace daño busca tolerar el sufrimiento que vive. Siempre hay que prestar atención y brindar ayuda.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9"/>
          <p:cNvSpPr txBox="1"/>
          <p:nvPr/>
        </p:nvSpPr>
        <p:spPr>
          <a:xfrm>
            <a:off x="2021681" y="855729"/>
            <a:ext cx="8148637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ACBC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5" name="Google Shape;305;p49"/>
          <p:cNvGrpSpPr/>
          <p:nvPr/>
        </p:nvGrpSpPr>
        <p:grpSpPr>
          <a:xfrm>
            <a:off x="1561081" y="1501842"/>
            <a:ext cx="9378790" cy="4555421"/>
            <a:chOff x="0" y="0"/>
            <a:chExt cx="9378790" cy="4555421"/>
          </a:xfrm>
        </p:grpSpPr>
        <p:sp>
          <p:nvSpPr>
            <p:cNvPr id="306" name="Google Shape;306;p49"/>
            <p:cNvSpPr/>
            <p:nvPr/>
          </p:nvSpPr>
          <p:spPr>
            <a:xfrm>
              <a:off x="0" y="1374571"/>
              <a:ext cx="9378790" cy="1822168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rgbClr val="F7D5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9"/>
            <p:cNvSpPr/>
            <p:nvPr/>
          </p:nvSpPr>
          <p:spPr>
            <a:xfrm>
              <a:off x="4121" y="0"/>
              <a:ext cx="2720215" cy="1822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9"/>
            <p:cNvSpPr txBox="1"/>
            <p:nvPr/>
          </p:nvSpPr>
          <p:spPr>
            <a:xfrm>
              <a:off x="4121" y="0"/>
              <a:ext cx="2720215" cy="1822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99125" rIns="199125" bIns="1991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Detección de señales de alerta</a:t>
              </a:r>
              <a:endParaRPr/>
            </a:p>
          </p:txBody>
        </p:sp>
        <p:sp>
          <p:nvSpPr>
            <p:cNvPr id="309" name="Google Shape;309;p49"/>
            <p:cNvSpPr/>
            <p:nvPr/>
          </p:nvSpPr>
          <p:spPr>
            <a:xfrm>
              <a:off x="1136458" y="2049939"/>
              <a:ext cx="455542" cy="455542"/>
            </a:xfrm>
            <a:prstGeom prst="ellipse">
              <a:avLst/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9"/>
            <p:cNvSpPr/>
            <p:nvPr/>
          </p:nvSpPr>
          <p:spPr>
            <a:xfrm>
              <a:off x="2860347" y="2733253"/>
              <a:ext cx="2720215" cy="1822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9"/>
            <p:cNvSpPr txBox="1"/>
            <p:nvPr/>
          </p:nvSpPr>
          <p:spPr>
            <a:xfrm>
              <a:off x="2860347" y="2733253"/>
              <a:ext cx="2720215" cy="1822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99125" rIns="199125" bIns="19912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Manejo específico de crisis suicidas</a:t>
              </a:r>
              <a:endParaRPr/>
            </a:p>
          </p:txBody>
        </p:sp>
        <p:sp>
          <p:nvSpPr>
            <p:cNvPr id="312" name="Google Shape;312;p49"/>
            <p:cNvSpPr/>
            <p:nvPr/>
          </p:nvSpPr>
          <p:spPr>
            <a:xfrm>
              <a:off x="3992684" y="2049939"/>
              <a:ext cx="455542" cy="455542"/>
            </a:xfrm>
            <a:prstGeom prst="ellipse">
              <a:avLst/>
            </a:prstGeom>
            <a:solidFill>
              <a:srgbClr val="C47F6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9"/>
            <p:cNvSpPr/>
            <p:nvPr/>
          </p:nvSpPr>
          <p:spPr>
            <a:xfrm>
              <a:off x="5716574" y="0"/>
              <a:ext cx="2720215" cy="1822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9"/>
            <p:cNvSpPr txBox="1"/>
            <p:nvPr/>
          </p:nvSpPr>
          <p:spPr>
            <a:xfrm>
              <a:off x="5716574" y="0"/>
              <a:ext cx="2720215" cy="18221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99125" rIns="199125" bIns="1991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MX" sz="2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Derivación y seguimiento </a:t>
              </a:r>
              <a:endParaRPr/>
            </a:p>
          </p:txBody>
        </p:sp>
        <p:sp>
          <p:nvSpPr>
            <p:cNvPr id="315" name="Google Shape;315;p49"/>
            <p:cNvSpPr/>
            <p:nvPr/>
          </p:nvSpPr>
          <p:spPr>
            <a:xfrm>
              <a:off x="6848910" y="2049939"/>
              <a:ext cx="455542" cy="455542"/>
            </a:xfrm>
            <a:prstGeom prst="ellipse">
              <a:avLst/>
            </a:prstGeom>
            <a:solidFill>
              <a:srgbClr val="A4A4A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" name="Google Shape;316;p49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INTERVENCIÓN EN CRISIS – 3 PASOS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0"/>
          <p:cNvSpPr txBox="1">
            <a:spLocks noGrp="1"/>
          </p:cNvSpPr>
          <p:nvPr>
            <p:ph type="title"/>
          </p:nvPr>
        </p:nvSpPr>
        <p:spPr>
          <a:xfrm>
            <a:off x="838199" y="960872"/>
            <a:ext cx="10515600" cy="84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-MX" sz="4800"/>
              <a:t>Señales de alerta de suicidio</a:t>
            </a:r>
            <a:endParaRPr/>
          </a:p>
        </p:txBody>
      </p:sp>
      <p:pic>
        <p:nvPicPr>
          <p:cNvPr id="322" name="Google Shape;322;p50"/>
          <p:cNvPicPr preferRelativeResize="0"/>
          <p:nvPr/>
        </p:nvPicPr>
        <p:blipFill rotWithShape="1">
          <a:blip r:embed="rId3">
            <a:alphaModFix/>
          </a:blip>
          <a:srcRect l="11997" t="26783" r="38998" b="24638"/>
          <a:stretch/>
        </p:blipFill>
        <p:spPr>
          <a:xfrm>
            <a:off x="3457375" y="1810088"/>
            <a:ext cx="5458309" cy="3607306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50"/>
          <p:cNvSpPr/>
          <p:nvPr/>
        </p:nvSpPr>
        <p:spPr>
          <a:xfrm>
            <a:off x="605553" y="5662128"/>
            <a:ext cx="10980891" cy="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¿Qué señales de alerta debemos prestar atención, para prevenir casos de suicidio? </a:t>
            </a: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51"/>
          <p:cNvSpPr txBox="1"/>
          <p:nvPr/>
        </p:nvSpPr>
        <p:spPr>
          <a:xfrm>
            <a:off x="2021681" y="855729"/>
            <a:ext cx="8148637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ACBC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1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1. DETECCIÓN DE SEÑALES DE ALERTA</a:t>
            </a:r>
            <a:endParaRPr/>
          </a:p>
        </p:txBody>
      </p:sp>
      <p:grpSp>
        <p:nvGrpSpPr>
          <p:cNvPr id="333" name="Google Shape;333;p51"/>
          <p:cNvGrpSpPr/>
          <p:nvPr/>
        </p:nvGrpSpPr>
        <p:grpSpPr>
          <a:xfrm>
            <a:off x="2077652" y="1501842"/>
            <a:ext cx="8036691" cy="4200617"/>
            <a:chOff x="1098466" y="0"/>
            <a:chExt cx="8036691" cy="4200617"/>
          </a:xfrm>
        </p:grpSpPr>
        <p:sp>
          <p:nvSpPr>
            <p:cNvPr id="334" name="Google Shape;334;p51"/>
            <p:cNvSpPr/>
            <p:nvPr/>
          </p:nvSpPr>
          <p:spPr>
            <a:xfrm>
              <a:off x="1098466" y="0"/>
              <a:ext cx="8036691" cy="4200617"/>
            </a:xfrm>
            <a:prstGeom prst="ellipse">
              <a:avLst/>
            </a:prstGeom>
            <a:solidFill>
              <a:srgbClr val="4AB5C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51"/>
            <p:cNvSpPr txBox="1"/>
            <p:nvPr/>
          </p:nvSpPr>
          <p:spPr>
            <a:xfrm>
              <a:off x="2275412" y="615166"/>
              <a:ext cx="5682799" cy="29702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s-MX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Detectar señales de alerta implica un proceso activo que va mucho más allá de la percepción de síntomas observables. En realidad, las señales de alerta constituyen una </a:t>
              </a:r>
              <a:r>
                <a:rPr lang="es-MX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comunicación suicida</a:t>
              </a:r>
              <a:r>
                <a:rPr lang="es-MX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 que obedece a la existencia de </a:t>
              </a:r>
              <a:r>
                <a:rPr lang="es-MX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ideación y riesgo.</a:t>
              </a:r>
              <a:r>
                <a:rPr lang="es-MX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lang="es-MX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 ESPERES A QUE SUCEDA UNA CRISIS, ACTÚA ANTES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2"/>
          <p:cNvSpPr txBox="1">
            <a:spLocks noGrp="1"/>
          </p:cNvSpPr>
          <p:nvPr>
            <p:ph type="title"/>
          </p:nvPr>
        </p:nvSpPr>
        <p:spPr>
          <a:xfrm>
            <a:off x="838200" y="9313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 sz="3600"/>
              <a:t>¿Qué señales de alerta debemos prestar atención, para prevenir casos de suicidio? </a:t>
            </a:r>
            <a:endParaRPr sz="3600"/>
          </a:p>
        </p:txBody>
      </p:sp>
      <p:sp>
        <p:nvSpPr>
          <p:cNvPr id="341" name="Google Shape;341;p52"/>
          <p:cNvSpPr txBox="1">
            <a:spLocks noGrp="1"/>
          </p:cNvSpPr>
          <p:nvPr>
            <p:ph type="body" idx="1"/>
          </p:nvPr>
        </p:nvSpPr>
        <p:spPr>
          <a:xfrm>
            <a:off x="959458" y="2279499"/>
            <a:ext cx="5257800" cy="4405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Ansiedad, agitación psicomotriz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Cambios en el estado de ánimo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Expresiones suicidas: “quiero morir”, “quisiera despertar y nunca despertar” “estoy cansada de vivir”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Depresión o falta de interés en cosas 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Desesperanza apatía hacia la vida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Cambios notables en hábitos de sueño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Uso de medios dañinos</a:t>
            </a:r>
            <a:endParaRPr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s-MX"/>
              <a:t>Presencia de intentos previos de suicidio, etc.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title"/>
          </p:nvPr>
        </p:nvSpPr>
        <p:spPr>
          <a:xfrm>
            <a:off x="1051130" y="5702382"/>
            <a:ext cx="10515600" cy="63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2400" i="1"/>
              <a:t>De acuerdo al video, ¿Cualquier persona puede apoyar en casos de crisis suicidas? ¿Cómo podemos ayudar? </a:t>
            </a:r>
            <a:endParaRPr sz="2400" i="1"/>
          </a:p>
        </p:txBody>
      </p:sp>
      <p:pic>
        <p:nvPicPr>
          <p:cNvPr id="347" name="Google Shape;347;p53"/>
          <p:cNvPicPr preferRelativeResize="0"/>
          <p:nvPr/>
        </p:nvPicPr>
        <p:blipFill rotWithShape="1">
          <a:blip r:embed="rId3">
            <a:alphaModFix/>
          </a:blip>
          <a:srcRect l="14624" t="29448" r="41626" b="26841"/>
          <a:stretch/>
        </p:blipFill>
        <p:spPr>
          <a:xfrm>
            <a:off x="3590909" y="2162635"/>
            <a:ext cx="5010181" cy="333717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3"/>
          <p:cNvSpPr txBox="1">
            <a:spLocks noGrp="1"/>
          </p:cNvSpPr>
          <p:nvPr>
            <p:ph type="body" idx="1"/>
          </p:nvPr>
        </p:nvSpPr>
        <p:spPr>
          <a:xfrm>
            <a:off x="764220" y="1200530"/>
            <a:ext cx="10802510" cy="96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s-MX" sz="5400">
                <a:solidFill>
                  <a:schemeClr val="dk1"/>
                </a:solidFill>
              </a:rPr>
              <a:t>Manejo de crisis suicidas</a:t>
            </a:r>
            <a:endParaRPr/>
          </a:p>
          <a:p>
            <a:pPr marL="101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5400" i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4"/>
          <p:cNvSpPr txBox="1"/>
          <p:nvPr/>
        </p:nvSpPr>
        <p:spPr>
          <a:xfrm>
            <a:off x="230659" y="17988"/>
            <a:ext cx="973440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CONSIDERACIONES PARA EL ABORDAJE CUANDO SE DETECTAN DE SEÑALES DE ALERTA</a:t>
            </a:r>
            <a:endParaRPr/>
          </a:p>
        </p:txBody>
      </p:sp>
      <p:sp>
        <p:nvSpPr>
          <p:cNvPr id="357" name="Google Shape;357;p54"/>
          <p:cNvSpPr txBox="1">
            <a:spLocks noGrp="1"/>
          </p:cNvSpPr>
          <p:nvPr>
            <p:ph type="title"/>
          </p:nvPr>
        </p:nvSpPr>
        <p:spPr>
          <a:xfrm>
            <a:off x="851987" y="1371148"/>
            <a:ext cx="4138534" cy="13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2800"/>
              <a:t>¿Qué considerar para apoyar en estos casos?</a:t>
            </a:r>
            <a:endParaRPr/>
          </a:p>
        </p:txBody>
      </p:sp>
      <p:pic>
        <p:nvPicPr>
          <p:cNvPr id="358" name="Google Shape;358;p54"/>
          <p:cNvPicPr preferRelativeResize="0"/>
          <p:nvPr/>
        </p:nvPicPr>
        <p:blipFill rotWithShape="1">
          <a:blip r:embed="rId5">
            <a:alphaModFix/>
          </a:blip>
          <a:srcRect l="13342" t="27363" r="39984" b="25912"/>
          <a:stretch/>
        </p:blipFill>
        <p:spPr>
          <a:xfrm>
            <a:off x="668165" y="2848310"/>
            <a:ext cx="4506178" cy="300738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4"/>
          <p:cNvSpPr/>
          <p:nvPr/>
        </p:nvSpPr>
        <p:spPr>
          <a:xfrm>
            <a:off x="5474866" y="1225616"/>
            <a:ext cx="6066613" cy="1391737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Comunicar ideas suicidas representa un proceso doloroso. Para la persona implica hacer público algo muy íntimo y afrontar la incomprensión, juicio social, e invalidación.</a:t>
            </a:r>
            <a:endParaRPr/>
          </a:p>
        </p:txBody>
      </p:sp>
      <p:sp>
        <p:nvSpPr>
          <p:cNvPr id="360" name="Google Shape;360;p54"/>
          <p:cNvSpPr/>
          <p:nvPr/>
        </p:nvSpPr>
        <p:spPr>
          <a:xfrm>
            <a:off x="5474866" y="2998569"/>
            <a:ext cx="6066614" cy="1239233"/>
          </a:xfrm>
          <a:prstGeom prst="flowChartAlternateProcess">
            <a:avLst/>
          </a:prstGeom>
          <a:solidFill>
            <a:srgbClr val="A8D08C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es fácil decir “quiero acabar con mi vida”.</a:t>
            </a:r>
            <a:endParaRPr/>
          </a:p>
        </p:txBody>
      </p:sp>
      <p:sp>
        <p:nvSpPr>
          <p:cNvPr id="361" name="Google Shape;361;p54"/>
          <p:cNvSpPr/>
          <p:nvPr/>
        </p:nvSpPr>
        <p:spPr>
          <a:xfrm>
            <a:off x="5593980" y="4616462"/>
            <a:ext cx="5947500" cy="1239233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Brindar un espacio SEGURO, libre de juicios, donde realmente se escuche el sufrimiento de quien nos busca.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5"/>
          <p:cNvSpPr/>
          <p:nvPr/>
        </p:nvSpPr>
        <p:spPr>
          <a:xfrm>
            <a:off x="1682803" y="2036269"/>
            <a:ext cx="8083604" cy="2904565"/>
          </a:xfrm>
          <a:prstGeom prst="horizontalScroll">
            <a:avLst>
              <a:gd name="adj" fmla="val 12500"/>
            </a:avLst>
          </a:prstGeom>
          <a:solidFill>
            <a:srgbClr val="4AB5C4"/>
          </a:solidFill>
          <a:ln w="38100" cap="flat" cmpd="sng">
            <a:solidFill>
              <a:srgbClr val="4AB5C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55"/>
          <p:cNvSpPr txBox="1"/>
          <p:nvPr/>
        </p:nvSpPr>
        <p:spPr>
          <a:xfrm>
            <a:off x="2179272" y="2680637"/>
            <a:ext cx="7414670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s-MX" sz="3300" b="1" i="0" u="none" strike="noStrike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TODOS Y TODAS PODEMOS AYUDAR A PREVENIR EL SUICIDIO EN LAS INSTITUCIONES EDUCATIVAS</a:t>
            </a:r>
            <a:endParaRPr sz="3300" b="1" i="1" u="none" strike="noStrike" cap="none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813" y="227371"/>
            <a:ext cx="11595071" cy="6525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6"/>
          <p:cNvSpPr txBox="1">
            <a:spLocks noGrp="1"/>
          </p:cNvSpPr>
          <p:nvPr>
            <p:ph type="title"/>
          </p:nvPr>
        </p:nvSpPr>
        <p:spPr>
          <a:xfrm>
            <a:off x="466813" y="1063226"/>
            <a:ext cx="5420967" cy="817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3600"/>
              <a:t>¿Cómo preguntar?</a:t>
            </a:r>
            <a:endParaRPr/>
          </a:p>
        </p:txBody>
      </p:sp>
      <p:grpSp>
        <p:nvGrpSpPr>
          <p:cNvPr id="376" name="Google Shape;376;p56"/>
          <p:cNvGrpSpPr/>
          <p:nvPr/>
        </p:nvGrpSpPr>
        <p:grpSpPr>
          <a:xfrm>
            <a:off x="1437427" y="1834590"/>
            <a:ext cx="3960475" cy="2376285"/>
            <a:chOff x="728265" y="2495"/>
            <a:chExt cx="4164365" cy="2498619"/>
          </a:xfrm>
        </p:grpSpPr>
        <p:sp>
          <p:nvSpPr>
            <p:cNvPr id="377" name="Google Shape;377;p56"/>
            <p:cNvSpPr/>
            <p:nvPr/>
          </p:nvSpPr>
          <p:spPr>
            <a:xfrm>
              <a:off x="728265" y="2495"/>
              <a:ext cx="4164365" cy="2498619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56"/>
            <p:cNvSpPr/>
            <p:nvPr/>
          </p:nvSpPr>
          <p:spPr>
            <a:xfrm>
              <a:off x="728265" y="2495"/>
              <a:ext cx="4164365" cy="2498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 un espacio individual y momento de escucha activa y empática con el alumno o alumna, sin distracciones.</a:t>
              </a:r>
              <a:endParaRPr/>
            </a:p>
          </p:txBody>
        </p:sp>
      </p:grpSp>
      <p:grpSp>
        <p:nvGrpSpPr>
          <p:cNvPr id="379" name="Google Shape;379;p56"/>
          <p:cNvGrpSpPr/>
          <p:nvPr/>
        </p:nvGrpSpPr>
        <p:grpSpPr>
          <a:xfrm>
            <a:off x="6504986" y="1870577"/>
            <a:ext cx="4097855" cy="2476396"/>
            <a:chOff x="5309067" y="2495"/>
            <a:chExt cx="4308817" cy="2603884"/>
          </a:xfrm>
        </p:grpSpPr>
        <p:sp>
          <p:nvSpPr>
            <p:cNvPr id="380" name="Google Shape;380;p56"/>
            <p:cNvSpPr/>
            <p:nvPr/>
          </p:nvSpPr>
          <p:spPr>
            <a:xfrm>
              <a:off x="5309067" y="2495"/>
              <a:ext cx="4164365" cy="2498619"/>
            </a:xfrm>
            <a:prstGeom prst="rect">
              <a:avLst/>
            </a:prstGeom>
            <a:solidFill>
              <a:srgbClr val="C47F6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56"/>
            <p:cNvSpPr/>
            <p:nvPr/>
          </p:nvSpPr>
          <p:spPr>
            <a:xfrm>
              <a:off x="5453519" y="107760"/>
              <a:ext cx="4164365" cy="2498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Ideas para preguntar:</a:t>
              </a:r>
              <a:endParaRPr/>
            </a:p>
            <a:p>
              <a:pPr marL="342900" marR="0" lvl="1" indent="-34290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Noto Sans Symbols"/>
                <a:buChar char="✔"/>
              </a:pPr>
              <a:r>
                <a:rPr lang="es-MX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Algunas personas que se sienten mal pueden pensar en suicidarse, ¿lo estás pensando tú?</a:t>
              </a:r>
              <a:endParaRPr/>
            </a:p>
            <a:p>
              <a:pPr marL="342900" marR="0" lvl="1" indent="-3429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Noto Sans Symbols"/>
                <a:buChar char="✔"/>
              </a:pPr>
              <a:r>
                <a:rPr lang="es-MX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¿Has pensado en suicidarte?</a:t>
              </a:r>
              <a:endParaRPr/>
            </a:p>
          </p:txBody>
        </p:sp>
      </p:grpSp>
      <p:grpSp>
        <p:nvGrpSpPr>
          <p:cNvPr id="382" name="Google Shape;382;p56"/>
          <p:cNvGrpSpPr/>
          <p:nvPr/>
        </p:nvGrpSpPr>
        <p:grpSpPr>
          <a:xfrm>
            <a:off x="5964486" y="5015802"/>
            <a:ext cx="4493903" cy="1045327"/>
            <a:chOff x="3018666" y="2917551"/>
            <a:chExt cx="4164365" cy="2498619"/>
          </a:xfrm>
        </p:grpSpPr>
        <p:sp>
          <p:nvSpPr>
            <p:cNvPr id="383" name="Google Shape;383;p56"/>
            <p:cNvSpPr/>
            <p:nvPr/>
          </p:nvSpPr>
          <p:spPr>
            <a:xfrm>
              <a:off x="3018666" y="2917551"/>
              <a:ext cx="4164365" cy="2498619"/>
            </a:xfrm>
            <a:prstGeom prst="rect">
              <a:avLst/>
            </a:prstGeom>
            <a:solidFill>
              <a:srgbClr val="A4A4A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56"/>
            <p:cNvSpPr/>
            <p:nvPr/>
          </p:nvSpPr>
          <p:spPr>
            <a:xfrm>
              <a:off x="3018666" y="2917551"/>
              <a:ext cx="4164365" cy="2498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 ser la crisis un estado de emergencia, es mejor “exagerar” que omitir</a:t>
              </a:r>
              <a:endParaRPr/>
            </a:p>
          </p:txBody>
        </p:sp>
      </p:grpSp>
      <p:sp>
        <p:nvSpPr>
          <p:cNvPr id="385" name="Google Shape;385;p56"/>
          <p:cNvSpPr txBox="1"/>
          <p:nvPr/>
        </p:nvSpPr>
        <p:spPr>
          <a:xfrm>
            <a:off x="1100494" y="5236673"/>
            <a:ext cx="4138534" cy="817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MX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RECUERDA:</a:t>
            </a:r>
            <a:endParaRPr/>
          </a:p>
        </p:txBody>
      </p:sp>
      <p:sp>
        <p:nvSpPr>
          <p:cNvPr id="386" name="Google Shape;386;p56"/>
          <p:cNvSpPr txBox="1"/>
          <p:nvPr/>
        </p:nvSpPr>
        <p:spPr>
          <a:xfrm>
            <a:off x="230659" y="17988"/>
            <a:ext cx="973440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CONSIDERACIONES PARA EL ABORDAJE CUANDO SE DETECTAN DE SEÑALES DE ALERTA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" name="Google Shape;394;p57"/>
          <p:cNvGrpSpPr/>
          <p:nvPr/>
        </p:nvGrpSpPr>
        <p:grpSpPr>
          <a:xfrm>
            <a:off x="1341820" y="867845"/>
            <a:ext cx="9508359" cy="5385150"/>
            <a:chOff x="0" y="16758"/>
            <a:chExt cx="9508359" cy="5385150"/>
          </a:xfrm>
        </p:grpSpPr>
        <p:sp>
          <p:nvSpPr>
            <p:cNvPr id="395" name="Google Shape;395;p57"/>
            <p:cNvSpPr/>
            <p:nvPr/>
          </p:nvSpPr>
          <p:spPr>
            <a:xfrm>
              <a:off x="0" y="459558"/>
              <a:ext cx="9508359" cy="222075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57"/>
            <p:cNvSpPr txBox="1"/>
            <p:nvPr/>
          </p:nvSpPr>
          <p:spPr>
            <a:xfrm>
              <a:off x="0" y="459558"/>
              <a:ext cx="9508359" cy="2220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37950" tIns="624825" rIns="737950" bIns="113775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Muchas gracias por confiar en mi y contarme algo tan íntimo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Estoy aquí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 escucho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Sintiéndote así, quizá no se apropiado tomar decisiones mayores. ¿Qué te parece si te ayudo a sentir menor presión ahora mismo, sin la necesidad de decidir algo grande o permanente, como el suicidio?</a:t>
              </a:r>
              <a:endParaRPr/>
            </a:p>
          </p:txBody>
        </p:sp>
        <p:sp>
          <p:nvSpPr>
            <p:cNvPr id="397" name="Google Shape;397;p57"/>
            <p:cNvSpPr/>
            <p:nvPr/>
          </p:nvSpPr>
          <p:spPr>
            <a:xfrm>
              <a:off x="475417" y="16758"/>
              <a:ext cx="6655851" cy="8856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7"/>
            <p:cNvSpPr txBox="1"/>
            <p:nvPr/>
          </p:nvSpPr>
          <p:spPr>
            <a:xfrm>
              <a:off x="518648" y="59989"/>
              <a:ext cx="6569389" cy="799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1575" tIns="0" rIns="2515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Después de preguntar y obtener respuesta, valida inmediatamente a la persona:</a:t>
              </a:r>
              <a:endParaRPr/>
            </a:p>
          </p:txBody>
        </p:sp>
        <p:sp>
          <p:nvSpPr>
            <p:cNvPr id="399" name="Google Shape;399;p57"/>
            <p:cNvSpPr/>
            <p:nvPr/>
          </p:nvSpPr>
          <p:spPr>
            <a:xfrm>
              <a:off x="0" y="3285108"/>
              <a:ext cx="9508359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C47F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57"/>
            <p:cNvSpPr/>
            <p:nvPr/>
          </p:nvSpPr>
          <p:spPr>
            <a:xfrm>
              <a:off x="475417" y="2842308"/>
              <a:ext cx="7536486" cy="885600"/>
            </a:xfrm>
            <a:prstGeom prst="roundRect">
              <a:avLst>
                <a:gd name="adj" fmla="val 16667"/>
              </a:avLst>
            </a:prstGeom>
            <a:solidFill>
              <a:srgbClr val="C47F6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57"/>
            <p:cNvSpPr txBox="1"/>
            <p:nvPr/>
          </p:nvSpPr>
          <p:spPr>
            <a:xfrm>
              <a:off x="518648" y="2885539"/>
              <a:ext cx="7450024" cy="799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1575" tIns="0" rIns="2515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 el hecho de decir que ha pensado en suicidarse, calma un poco a la persona, permítele que te cuente el por qué y lo que siente; no obstante, si observas que su estado emocional es intenso, ayúdale a afrontar y buscar seguridad inmediatamente. </a:t>
              </a:r>
              <a:endParaRPr/>
            </a:p>
          </p:txBody>
        </p:sp>
        <p:sp>
          <p:nvSpPr>
            <p:cNvPr id="402" name="Google Shape;402;p57"/>
            <p:cNvSpPr/>
            <p:nvPr/>
          </p:nvSpPr>
          <p:spPr>
            <a:xfrm>
              <a:off x="0" y="4645908"/>
              <a:ext cx="9508359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A4A4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57"/>
            <p:cNvSpPr/>
            <p:nvPr/>
          </p:nvSpPr>
          <p:spPr>
            <a:xfrm>
              <a:off x="475417" y="4203108"/>
              <a:ext cx="7205225" cy="885600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57"/>
            <p:cNvSpPr txBox="1"/>
            <p:nvPr/>
          </p:nvSpPr>
          <p:spPr>
            <a:xfrm>
              <a:off x="518648" y="4246339"/>
              <a:ext cx="7118763" cy="799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1575" tIns="0" rIns="2515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 la persona indica que no considera el suicidio como una opción, podemos hacerle saber que la puerta para contactarnos y pedir ayuda siempre está abierta.</a:t>
              </a:r>
              <a:endParaRPr/>
            </a:p>
          </p:txBody>
        </p:sp>
      </p:grpSp>
      <p:sp>
        <p:nvSpPr>
          <p:cNvPr id="405" name="Google Shape;405;p57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2. MANEJO ESPECÍFICO DE CRISIS SUICIDAS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58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2. MANEJO ESPECÍFICO DE CRISIS SUICIDAS</a:t>
            </a:r>
            <a:endParaRPr/>
          </a:p>
        </p:txBody>
      </p:sp>
      <p:grpSp>
        <p:nvGrpSpPr>
          <p:cNvPr id="414" name="Google Shape;414;p58"/>
          <p:cNvGrpSpPr/>
          <p:nvPr/>
        </p:nvGrpSpPr>
        <p:grpSpPr>
          <a:xfrm>
            <a:off x="2875916" y="853059"/>
            <a:ext cx="6097291" cy="5414722"/>
            <a:chOff x="2875916" y="1972"/>
            <a:chExt cx="6097291" cy="5414722"/>
          </a:xfrm>
        </p:grpSpPr>
        <p:sp>
          <p:nvSpPr>
            <p:cNvPr id="415" name="Google Shape;415;p58"/>
            <p:cNvSpPr/>
            <p:nvPr/>
          </p:nvSpPr>
          <p:spPr>
            <a:xfrm>
              <a:off x="4847458" y="1972"/>
              <a:ext cx="3595180" cy="1626042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58"/>
            <p:cNvSpPr txBox="1"/>
            <p:nvPr/>
          </p:nvSpPr>
          <p:spPr>
            <a:xfrm>
              <a:off x="4847458" y="1972"/>
              <a:ext cx="3595180" cy="1626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Las crisis suicidas suelen estar estrechamente relacionadas a momentos de emocionalidad intensa, o, incluso, a la presencia de desregulación emocional debido a vulnerabilidad neurobiológica.</a:t>
              </a:r>
              <a:endParaRPr/>
            </a:p>
          </p:txBody>
        </p:sp>
        <p:sp>
          <p:nvSpPr>
            <p:cNvPr id="417" name="Google Shape;417;p58"/>
            <p:cNvSpPr/>
            <p:nvPr/>
          </p:nvSpPr>
          <p:spPr>
            <a:xfrm>
              <a:off x="3076698" y="1972"/>
              <a:ext cx="1609782" cy="162604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999" r="-99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58"/>
            <p:cNvSpPr/>
            <p:nvPr/>
          </p:nvSpPr>
          <p:spPr>
            <a:xfrm>
              <a:off x="3076698" y="1896312"/>
              <a:ext cx="3595180" cy="1626042"/>
            </a:xfrm>
            <a:prstGeom prst="rect">
              <a:avLst/>
            </a:prstGeom>
            <a:solidFill>
              <a:srgbClr val="C47F6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58"/>
            <p:cNvSpPr txBox="1"/>
            <p:nvPr/>
          </p:nvSpPr>
          <p:spPr>
            <a:xfrm>
              <a:off x="3076698" y="1896312"/>
              <a:ext cx="3595180" cy="1626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 persona está sufriendo, empatiza y conecta emocionalmente con ello.</a:t>
              </a:r>
              <a:endPara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58"/>
            <p:cNvSpPr/>
            <p:nvPr/>
          </p:nvSpPr>
          <p:spPr>
            <a:xfrm>
              <a:off x="6832857" y="1896312"/>
              <a:ext cx="1609782" cy="162604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999" r="-99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58"/>
            <p:cNvSpPr/>
            <p:nvPr/>
          </p:nvSpPr>
          <p:spPr>
            <a:xfrm>
              <a:off x="4574899" y="3655739"/>
              <a:ext cx="4398308" cy="1626042"/>
            </a:xfrm>
            <a:prstGeom prst="rect">
              <a:avLst/>
            </a:prstGeom>
            <a:solidFill>
              <a:srgbClr val="A4A4A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8"/>
            <p:cNvSpPr txBox="1"/>
            <p:nvPr/>
          </p:nvSpPr>
          <p:spPr>
            <a:xfrm>
              <a:off x="4574899" y="3655739"/>
              <a:ext cx="4398308" cy="1626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Durante la crisis, </a:t>
              </a:r>
              <a:r>
                <a:rPr lang="es-MX" sz="1600" b="1" i="0" u="sng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NO:</a:t>
              </a: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Juzgues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Pidas detalles o una historia completa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Ignores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Ofrezcas algo que no podrás necesariamente cumplir (“</a:t>
              </a:r>
              <a:r>
                <a:rPr lang="es-MX" sz="1600" b="0" i="1" u="sng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siempre</a:t>
              </a:r>
              <a:r>
                <a:rPr lang="es-MX" sz="16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estaré allí para ti”)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s-MX" sz="16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Induzcas a una negación (“¿no estarás pensando en suicidarte, no?”)</a:t>
              </a: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58"/>
            <p:cNvSpPr/>
            <p:nvPr/>
          </p:nvSpPr>
          <p:spPr>
            <a:xfrm>
              <a:off x="2875916" y="3790652"/>
              <a:ext cx="1609782" cy="162604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999" r="-99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59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2. MANEJO ESPECÍFICO DE CRISIS SUICIDAS</a:t>
            </a:r>
            <a:endParaRPr/>
          </a:p>
        </p:txBody>
      </p:sp>
      <p:grpSp>
        <p:nvGrpSpPr>
          <p:cNvPr id="432" name="Google Shape;432;p59"/>
          <p:cNvGrpSpPr/>
          <p:nvPr/>
        </p:nvGrpSpPr>
        <p:grpSpPr>
          <a:xfrm>
            <a:off x="1041960" y="1360354"/>
            <a:ext cx="10108078" cy="5191059"/>
            <a:chOff x="4940" y="113803"/>
            <a:chExt cx="10108078" cy="5191059"/>
          </a:xfrm>
        </p:grpSpPr>
        <p:sp>
          <p:nvSpPr>
            <p:cNvPr id="433" name="Google Shape;433;p59"/>
            <p:cNvSpPr/>
            <p:nvPr/>
          </p:nvSpPr>
          <p:spPr>
            <a:xfrm rot="5400000">
              <a:off x="4280095" y="296310"/>
              <a:ext cx="2807799" cy="24427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59"/>
            <p:cNvSpPr txBox="1"/>
            <p:nvPr/>
          </p:nvSpPr>
          <p:spPr>
            <a:xfrm>
              <a:off x="4843269" y="551352"/>
              <a:ext cx="1681451" cy="1932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Restringir acceso a medios letales con los que la persona pueda hacerse daño.</a:t>
              </a:r>
              <a:endParaRPr/>
            </a:p>
          </p:txBody>
        </p:sp>
        <p:sp>
          <p:nvSpPr>
            <p:cNvPr id="435" name="Google Shape;435;p59"/>
            <p:cNvSpPr/>
            <p:nvPr/>
          </p:nvSpPr>
          <p:spPr>
            <a:xfrm>
              <a:off x="6979514" y="675363"/>
              <a:ext cx="3133504" cy="1684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59"/>
            <p:cNvSpPr/>
            <p:nvPr/>
          </p:nvSpPr>
          <p:spPr>
            <a:xfrm rot="5400000">
              <a:off x="1641887" y="296310"/>
              <a:ext cx="2807799" cy="24427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D07A5B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9"/>
            <p:cNvSpPr txBox="1"/>
            <p:nvPr/>
          </p:nvSpPr>
          <p:spPr>
            <a:xfrm>
              <a:off x="2205061" y="551352"/>
              <a:ext cx="1681451" cy="1932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59"/>
            <p:cNvSpPr/>
            <p:nvPr/>
          </p:nvSpPr>
          <p:spPr>
            <a:xfrm rot="5400000">
              <a:off x="2955937" y="2679570"/>
              <a:ext cx="2807799" cy="24427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B8888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59"/>
            <p:cNvSpPr txBox="1"/>
            <p:nvPr/>
          </p:nvSpPr>
          <p:spPr>
            <a:xfrm>
              <a:off x="3519111" y="2934612"/>
              <a:ext cx="1681451" cy="1932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MX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Ayudar a la persona a disminuir su intensidad emocional por medio de la conciencia plena y estrategias de estabilización. </a:t>
              </a:r>
              <a:endParaRPr/>
            </a:p>
          </p:txBody>
        </p:sp>
        <p:sp>
          <p:nvSpPr>
            <p:cNvPr id="440" name="Google Shape;440;p59"/>
            <p:cNvSpPr/>
            <p:nvPr/>
          </p:nvSpPr>
          <p:spPr>
            <a:xfrm>
              <a:off x="4940" y="3058623"/>
              <a:ext cx="3032423" cy="1684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59"/>
            <p:cNvSpPr/>
            <p:nvPr/>
          </p:nvSpPr>
          <p:spPr>
            <a:xfrm rot="5400000">
              <a:off x="5594146" y="2679570"/>
              <a:ext cx="2807799" cy="24427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4A4A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59"/>
            <p:cNvSpPr txBox="1"/>
            <p:nvPr/>
          </p:nvSpPr>
          <p:spPr>
            <a:xfrm>
              <a:off x="6157320" y="2934612"/>
              <a:ext cx="1681451" cy="1932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3" name="Google Shape;443;p59"/>
          <p:cNvSpPr txBox="1"/>
          <p:nvPr/>
        </p:nvSpPr>
        <p:spPr>
          <a:xfrm>
            <a:off x="430925" y="851087"/>
            <a:ext cx="62011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Tus objetivos en esta etapa son</a:t>
            </a:r>
            <a:r>
              <a:rPr lang="es-MX" sz="1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0"/>
          <p:cNvSpPr txBox="1">
            <a:spLocks noGrp="1"/>
          </p:cNvSpPr>
          <p:nvPr>
            <p:ph type="title"/>
          </p:nvPr>
        </p:nvSpPr>
        <p:spPr>
          <a:xfrm>
            <a:off x="677269" y="887536"/>
            <a:ext cx="9812483" cy="627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s-MX" sz="5400"/>
              <a:t>Derivación y seguimiento</a:t>
            </a:r>
            <a:endParaRPr sz="5400"/>
          </a:p>
        </p:txBody>
      </p:sp>
      <p:sp>
        <p:nvSpPr>
          <p:cNvPr id="449" name="Google Shape;449;p60"/>
          <p:cNvSpPr txBox="1">
            <a:spLocks noGrp="1"/>
          </p:cNvSpPr>
          <p:nvPr>
            <p:ph type="body" idx="1"/>
          </p:nvPr>
        </p:nvSpPr>
        <p:spPr>
          <a:xfrm>
            <a:off x="2949656" y="5950863"/>
            <a:ext cx="6561814" cy="72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MX" i="1"/>
              <a:t>	¿Qué hacer después de apoyar en un momento de crisis suicida y adónde acudir?</a:t>
            </a:r>
            <a:endParaRPr i="1"/>
          </a:p>
        </p:txBody>
      </p:sp>
      <p:pic>
        <p:nvPicPr>
          <p:cNvPr id="450" name="Google Shape;450;p60"/>
          <p:cNvPicPr preferRelativeResize="0"/>
          <p:nvPr/>
        </p:nvPicPr>
        <p:blipFill rotWithShape="1">
          <a:blip r:embed="rId3">
            <a:alphaModFix/>
          </a:blip>
          <a:srcRect l="13156" t="19710" r="40157" b="13739"/>
          <a:stretch/>
        </p:blipFill>
        <p:spPr>
          <a:xfrm>
            <a:off x="4026127" y="2167328"/>
            <a:ext cx="3981282" cy="3783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858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61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3. DERIVACIÓN Y SEGUIMIENTO</a:t>
            </a:r>
            <a:endParaRPr/>
          </a:p>
        </p:txBody>
      </p:sp>
      <p:grpSp>
        <p:nvGrpSpPr>
          <p:cNvPr id="459" name="Google Shape;459;p61"/>
          <p:cNvGrpSpPr/>
          <p:nvPr/>
        </p:nvGrpSpPr>
        <p:grpSpPr>
          <a:xfrm>
            <a:off x="-6021411" y="-125133"/>
            <a:ext cx="17607747" cy="7596747"/>
            <a:chOff x="-6382265" y="-976220"/>
            <a:chExt cx="17607747" cy="7596747"/>
          </a:xfrm>
        </p:grpSpPr>
        <p:sp>
          <p:nvSpPr>
            <p:cNvPr id="460" name="Google Shape;460;p61"/>
            <p:cNvSpPr/>
            <p:nvPr/>
          </p:nvSpPr>
          <p:spPr>
            <a:xfrm>
              <a:off x="-6382265" y="-976220"/>
              <a:ext cx="7596747" cy="7596747"/>
            </a:xfrm>
            <a:prstGeom prst="blockArc">
              <a:avLst>
                <a:gd name="adj1" fmla="val 18900000"/>
                <a:gd name="adj2" fmla="val 2700000"/>
                <a:gd name="adj3" fmla="val 284"/>
              </a:avLst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61"/>
            <p:cNvSpPr/>
            <p:nvPr/>
          </p:nvSpPr>
          <p:spPr>
            <a:xfrm>
              <a:off x="635552" y="433934"/>
              <a:ext cx="10589930" cy="868320"/>
            </a:xfrm>
            <a:prstGeom prst="rect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61"/>
            <p:cNvSpPr txBox="1"/>
            <p:nvPr/>
          </p:nvSpPr>
          <p:spPr>
            <a:xfrm>
              <a:off x="635552" y="433934"/>
              <a:ext cx="10589930" cy="868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92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Luego de la intervención en crisis, es necesario que generes la derivación respectiva a centros de salud, nacionales o particulares, en los cuales se les pueda brindar el tratamiento apropiado.</a:t>
              </a:r>
              <a:endParaRPr/>
            </a:p>
          </p:txBody>
        </p:sp>
        <p:sp>
          <p:nvSpPr>
            <p:cNvPr id="463" name="Google Shape;463;p61"/>
            <p:cNvSpPr/>
            <p:nvPr/>
          </p:nvSpPr>
          <p:spPr>
            <a:xfrm>
              <a:off x="92852" y="325394"/>
              <a:ext cx="1085400" cy="10854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61"/>
            <p:cNvSpPr/>
            <p:nvPr/>
          </p:nvSpPr>
          <p:spPr>
            <a:xfrm>
              <a:off x="1133379" y="1736640"/>
              <a:ext cx="10092103" cy="868320"/>
            </a:xfrm>
            <a:prstGeom prst="rect">
              <a:avLst/>
            </a:prstGeom>
            <a:solidFill>
              <a:srgbClr val="B9767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61"/>
            <p:cNvSpPr txBox="1"/>
            <p:nvPr/>
          </p:nvSpPr>
          <p:spPr>
            <a:xfrm>
              <a:off x="1133379" y="1736640"/>
              <a:ext cx="10092103" cy="868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92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Una vez que hayas realizado esto, el apoyo debe continuar en correspondencia con lo que el/la profesional a cargo disponga, especialmente, para las intervenciones en crisis.</a:t>
              </a:r>
              <a:endParaRPr/>
            </a:p>
          </p:txBody>
        </p:sp>
        <p:sp>
          <p:nvSpPr>
            <p:cNvPr id="466" name="Google Shape;466;p61"/>
            <p:cNvSpPr/>
            <p:nvPr/>
          </p:nvSpPr>
          <p:spPr>
            <a:xfrm>
              <a:off x="590679" y="1628100"/>
              <a:ext cx="1085400" cy="10854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B976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61"/>
            <p:cNvSpPr/>
            <p:nvPr/>
          </p:nvSpPr>
          <p:spPr>
            <a:xfrm>
              <a:off x="1133379" y="3039345"/>
              <a:ext cx="10092103" cy="868320"/>
            </a:xfrm>
            <a:prstGeom prst="rect">
              <a:avLst/>
            </a:prstGeom>
            <a:solidFill>
              <a:srgbClr val="D83E3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61"/>
            <p:cNvSpPr txBox="1"/>
            <p:nvPr/>
          </p:nvSpPr>
          <p:spPr>
            <a:xfrm>
              <a:off x="1133379" y="3039345"/>
              <a:ext cx="10092103" cy="868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92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Recuerda que el manejo de la crisis NUNCA sustituye al proceso de terapia psicológica e intervención psiquiátrica. 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61"/>
            <p:cNvSpPr/>
            <p:nvPr/>
          </p:nvSpPr>
          <p:spPr>
            <a:xfrm>
              <a:off x="590679" y="2930805"/>
              <a:ext cx="1085400" cy="10854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83E3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61"/>
            <p:cNvSpPr/>
            <p:nvPr/>
          </p:nvSpPr>
          <p:spPr>
            <a:xfrm>
              <a:off x="635552" y="4342051"/>
              <a:ext cx="10589930" cy="868320"/>
            </a:xfrm>
            <a:prstGeom prst="rect">
              <a:avLst/>
            </a:prstGeom>
            <a:solidFill>
              <a:srgbClr val="FE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61"/>
            <p:cNvSpPr txBox="1"/>
            <p:nvPr/>
          </p:nvSpPr>
          <p:spPr>
            <a:xfrm>
              <a:off x="635552" y="4342051"/>
              <a:ext cx="10589930" cy="868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92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 PERSONA DEBE ELABORAR UN PLAN PERSONAL DE PREVENCIÓN E INTERVENCIÓN EN CRISIS CON AYUDA DE UN/A PROFESIONAL DE SALUD MENTAL</a:t>
              </a:r>
              <a:endPara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61"/>
            <p:cNvSpPr/>
            <p:nvPr/>
          </p:nvSpPr>
          <p:spPr>
            <a:xfrm>
              <a:off x="92852" y="4233511"/>
              <a:ext cx="1085400" cy="10854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FE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8663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0" name="Google Shape;480;p62"/>
          <p:cNvGrpSpPr/>
          <p:nvPr/>
        </p:nvGrpSpPr>
        <p:grpSpPr>
          <a:xfrm>
            <a:off x="3161926" y="718864"/>
            <a:ext cx="5606659" cy="5427677"/>
            <a:chOff x="2613286" y="-127405"/>
            <a:chExt cx="5606659" cy="5427677"/>
          </a:xfrm>
        </p:grpSpPr>
        <p:sp>
          <p:nvSpPr>
            <p:cNvPr id="481" name="Google Shape;481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13114286"/>
                <a:gd name="adj2" fmla="val 16200000"/>
                <a:gd name="adj3" fmla="val 3908"/>
              </a:avLst>
            </a:prstGeom>
            <a:solidFill>
              <a:srgbClr val="FE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10028571"/>
                <a:gd name="adj2" fmla="val 13114286"/>
                <a:gd name="adj3" fmla="val 3908"/>
              </a:avLst>
            </a:prstGeom>
            <a:solidFill>
              <a:srgbClr val="E9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6942857"/>
                <a:gd name="adj2" fmla="val 10028571"/>
                <a:gd name="adj3" fmla="val 3908"/>
              </a:avLst>
            </a:prstGeom>
            <a:solidFill>
              <a:srgbClr val="D83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3857143"/>
                <a:gd name="adj2" fmla="val 6942857"/>
                <a:gd name="adj3" fmla="val 3908"/>
              </a:avLst>
            </a:prstGeom>
            <a:solidFill>
              <a:srgbClr val="C8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771429"/>
                <a:gd name="adj2" fmla="val 3857143"/>
                <a:gd name="adj3" fmla="val 3908"/>
              </a:avLst>
            </a:prstGeom>
            <a:solidFill>
              <a:srgbClr val="B976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19285714"/>
                <a:gd name="adj2" fmla="val 771429"/>
                <a:gd name="adj3" fmla="val 3908"/>
              </a:avLst>
            </a:prstGeom>
            <a:solidFill>
              <a:srgbClr val="AE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62"/>
            <p:cNvSpPr/>
            <p:nvPr/>
          </p:nvSpPr>
          <p:spPr>
            <a:xfrm>
              <a:off x="3267510" y="619603"/>
              <a:ext cx="4298211" cy="4298211"/>
            </a:xfrm>
            <a:prstGeom prst="blockArc">
              <a:avLst>
                <a:gd name="adj1" fmla="val 16200000"/>
                <a:gd name="adj2" fmla="val 19285714"/>
                <a:gd name="adj3" fmla="val 390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62"/>
            <p:cNvSpPr/>
            <p:nvPr/>
          </p:nvSpPr>
          <p:spPr>
            <a:xfrm>
              <a:off x="3912955" y="1495839"/>
              <a:ext cx="3007321" cy="2545738"/>
            </a:xfrm>
            <a:prstGeom prst="ellipse">
              <a:avLst/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62"/>
            <p:cNvSpPr txBox="1"/>
            <p:nvPr/>
          </p:nvSpPr>
          <p:spPr>
            <a:xfrm>
              <a:off x="4353367" y="1868654"/>
              <a:ext cx="2126497" cy="180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MX" sz="2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Haz un seguimiento de TI MISMO(A) también:</a:t>
              </a:r>
              <a:endPara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62"/>
            <p:cNvSpPr/>
            <p:nvPr/>
          </p:nvSpPr>
          <p:spPr>
            <a:xfrm>
              <a:off x="4254566" y="-127405"/>
              <a:ext cx="2324099" cy="1577995"/>
            </a:xfrm>
            <a:prstGeom prst="ellipse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62"/>
            <p:cNvSpPr txBox="1"/>
            <p:nvPr/>
          </p:nvSpPr>
          <p:spPr>
            <a:xfrm>
              <a:off x="4594922" y="103687"/>
              <a:ext cx="1643387" cy="11158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¿Cómo me siento al ayudar/frente a este caso en particular?</a:t>
              </a:r>
              <a:endPara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62"/>
            <p:cNvSpPr/>
            <p:nvPr/>
          </p:nvSpPr>
          <p:spPr>
            <a:xfrm>
              <a:off x="6314982" y="821825"/>
              <a:ext cx="1498086" cy="1266235"/>
            </a:xfrm>
            <a:prstGeom prst="ellipse">
              <a:avLst/>
            </a:prstGeom>
            <a:solidFill>
              <a:srgbClr val="AE8D8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62"/>
            <p:cNvSpPr txBox="1"/>
            <p:nvPr/>
          </p:nvSpPr>
          <p:spPr>
            <a:xfrm>
              <a:off x="6534372" y="1007261"/>
              <a:ext cx="1059306" cy="895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¿Necesito llorar?</a:t>
              </a:r>
              <a:endPara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62"/>
            <p:cNvSpPr/>
            <p:nvPr/>
          </p:nvSpPr>
          <p:spPr>
            <a:xfrm>
              <a:off x="6721859" y="2604468"/>
              <a:ext cx="1498086" cy="1266235"/>
            </a:xfrm>
            <a:prstGeom prst="ellipse">
              <a:avLst/>
            </a:prstGeom>
            <a:solidFill>
              <a:srgbClr val="B9767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62"/>
            <p:cNvSpPr txBox="1"/>
            <p:nvPr/>
          </p:nvSpPr>
          <p:spPr>
            <a:xfrm>
              <a:off x="6941249" y="2789904"/>
              <a:ext cx="1059306" cy="895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¿Necesito desahogarme?</a:t>
              </a:r>
              <a:endPara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62"/>
            <p:cNvSpPr/>
            <p:nvPr/>
          </p:nvSpPr>
          <p:spPr>
            <a:xfrm>
              <a:off x="5581816" y="4034037"/>
              <a:ext cx="1498086" cy="1266235"/>
            </a:xfrm>
            <a:prstGeom prst="ellipse">
              <a:avLst/>
            </a:prstGeom>
            <a:solidFill>
              <a:srgbClr val="C85B5B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62"/>
            <p:cNvSpPr txBox="1"/>
            <p:nvPr/>
          </p:nvSpPr>
          <p:spPr>
            <a:xfrm>
              <a:off x="5801206" y="4219473"/>
              <a:ext cx="1059306" cy="895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¿Con quién debo/puedo hablar?</a:t>
              </a:r>
              <a:endPara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62"/>
            <p:cNvSpPr/>
            <p:nvPr/>
          </p:nvSpPr>
          <p:spPr>
            <a:xfrm>
              <a:off x="3753329" y="4034037"/>
              <a:ext cx="1498086" cy="1266235"/>
            </a:xfrm>
            <a:prstGeom prst="ellipse">
              <a:avLst/>
            </a:prstGeom>
            <a:solidFill>
              <a:srgbClr val="D83E3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62"/>
            <p:cNvSpPr txBox="1"/>
            <p:nvPr/>
          </p:nvSpPr>
          <p:spPr>
            <a:xfrm>
              <a:off x="3972719" y="4219473"/>
              <a:ext cx="1059306" cy="895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¿Tengo yo ideas suicidas?</a:t>
              </a:r>
              <a:endPara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62"/>
            <p:cNvSpPr/>
            <p:nvPr/>
          </p:nvSpPr>
          <p:spPr>
            <a:xfrm>
              <a:off x="2613286" y="2604468"/>
              <a:ext cx="1498086" cy="1266235"/>
            </a:xfrm>
            <a:prstGeom prst="ellipse">
              <a:avLst/>
            </a:prstGeom>
            <a:solidFill>
              <a:srgbClr val="E9212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62"/>
            <p:cNvSpPr txBox="1"/>
            <p:nvPr/>
          </p:nvSpPr>
          <p:spPr>
            <a:xfrm>
              <a:off x="2832676" y="2789904"/>
              <a:ext cx="1059306" cy="895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¿He perdido a alguien por suicidio?</a:t>
              </a:r>
              <a:endPara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62"/>
            <p:cNvSpPr/>
            <p:nvPr/>
          </p:nvSpPr>
          <p:spPr>
            <a:xfrm>
              <a:off x="3020163" y="821825"/>
              <a:ext cx="1498086" cy="1266235"/>
            </a:xfrm>
            <a:prstGeom prst="ellipse">
              <a:avLst/>
            </a:prstGeom>
            <a:solidFill>
              <a:srgbClr val="FE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62"/>
            <p:cNvSpPr txBox="1"/>
            <p:nvPr/>
          </p:nvSpPr>
          <p:spPr>
            <a:xfrm>
              <a:off x="3239553" y="1007261"/>
              <a:ext cx="1059306" cy="895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¿Debo hacer algo yo para estar a salvo?</a:t>
              </a:r>
              <a:endParaRPr/>
            </a:p>
          </p:txBody>
        </p:sp>
      </p:grpSp>
      <p:sp>
        <p:nvSpPr>
          <p:cNvPr id="504" name="Google Shape;504;p62"/>
          <p:cNvSpPr txBox="1"/>
          <p:nvPr/>
        </p:nvSpPr>
        <p:spPr>
          <a:xfrm>
            <a:off x="230659" y="192782"/>
            <a:ext cx="9734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3. DERIVACIÓN Y SEGUIMIENTO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8663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63"/>
          <p:cNvSpPr txBox="1"/>
          <p:nvPr/>
        </p:nvSpPr>
        <p:spPr>
          <a:xfrm>
            <a:off x="230659" y="192782"/>
            <a:ext cx="973440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¿QUÉ ES LO QUE </a:t>
            </a:r>
            <a:r>
              <a:rPr lang="es-MX" sz="1800" b="1" i="0" u="sng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s-MX" sz="1600" b="1" i="0" u="none" strike="noStrike" cap="non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 DEBES HACER CON UNA PERSONA EN RIESGO SUICIDA?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3" name="Google Shape;513;p63"/>
          <p:cNvGrpSpPr/>
          <p:nvPr/>
        </p:nvGrpSpPr>
        <p:grpSpPr>
          <a:xfrm>
            <a:off x="464597" y="916360"/>
            <a:ext cx="11188094" cy="5203764"/>
            <a:chOff x="3279" y="354246"/>
            <a:chExt cx="11188094" cy="5203764"/>
          </a:xfrm>
        </p:grpSpPr>
        <p:sp>
          <p:nvSpPr>
            <p:cNvPr id="514" name="Google Shape;514;p63"/>
            <p:cNvSpPr/>
            <p:nvPr/>
          </p:nvSpPr>
          <p:spPr>
            <a:xfrm>
              <a:off x="3279" y="354246"/>
              <a:ext cx="2601882" cy="1561129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63"/>
            <p:cNvSpPr txBox="1"/>
            <p:nvPr/>
          </p:nvSpPr>
          <p:spPr>
            <a:xfrm>
              <a:off x="3279" y="354246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Mostrar expresiones faciales que denoten desvalorización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63"/>
            <p:cNvSpPr/>
            <p:nvPr/>
          </p:nvSpPr>
          <p:spPr>
            <a:xfrm>
              <a:off x="2865350" y="354246"/>
              <a:ext cx="2601882" cy="1561129"/>
            </a:xfrm>
            <a:prstGeom prst="rect">
              <a:avLst/>
            </a:prstGeom>
            <a:solidFill>
              <a:srgbClr val="E2783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63"/>
            <p:cNvSpPr txBox="1"/>
            <p:nvPr/>
          </p:nvSpPr>
          <p:spPr>
            <a:xfrm>
              <a:off x="2865350" y="354246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Juzgar el sufrimiento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63"/>
            <p:cNvSpPr/>
            <p:nvPr/>
          </p:nvSpPr>
          <p:spPr>
            <a:xfrm>
              <a:off x="5727421" y="354246"/>
              <a:ext cx="2601882" cy="1561129"/>
            </a:xfrm>
            <a:prstGeom prst="rect">
              <a:avLst/>
            </a:prstGeom>
            <a:solidFill>
              <a:srgbClr val="D979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63"/>
            <p:cNvSpPr txBox="1"/>
            <p:nvPr/>
          </p:nvSpPr>
          <p:spPr>
            <a:xfrm>
              <a:off x="5727421" y="354246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Invalidar las emociones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63"/>
            <p:cNvSpPr/>
            <p:nvPr/>
          </p:nvSpPr>
          <p:spPr>
            <a:xfrm>
              <a:off x="8589491" y="354246"/>
              <a:ext cx="2601882" cy="1561129"/>
            </a:xfrm>
            <a:prstGeom prst="rect">
              <a:avLst/>
            </a:prstGeom>
            <a:solidFill>
              <a:srgbClr val="D07A5B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63"/>
            <p:cNvSpPr txBox="1"/>
            <p:nvPr/>
          </p:nvSpPr>
          <p:spPr>
            <a:xfrm>
              <a:off x="8589491" y="354246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Comparar con otras situaciones: “podría ser peor”, “a todos nos pasan cosas y no por eso queremos matarnos”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63"/>
            <p:cNvSpPr/>
            <p:nvPr/>
          </p:nvSpPr>
          <p:spPr>
            <a:xfrm>
              <a:off x="3279" y="2175564"/>
              <a:ext cx="2601882" cy="1561129"/>
            </a:xfrm>
            <a:prstGeom prst="rect">
              <a:avLst/>
            </a:prstGeom>
            <a:solidFill>
              <a:srgbClr val="C87E6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63"/>
            <p:cNvSpPr txBox="1"/>
            <p:nvPr/>
          </p:nvSpPr>
          <p:spPr>
            <a:xfrm>
              <a:off x="3279" y="2175564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Interrumpir en el discurso verbal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63"/>
            <p:cNvSpPr/>
            <p:nvPr/>
          </p:nvSpPr>
          <p:spPr>
            <a:xfrm>
              <a:off x="2865350" y="2175564"/>
              <a:ext cx="2601882" cy="1561129"/>
            </a:xfrm>
            <a:prstGeom prst="rect">
              <a:avLst/>
            </a:prstGeom>
            <a:solidFill>
              <a:srgbClr val="BF827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63"/>
            <p:cNvSpPr txBox="1"/>
            <p:nvPr/>
          </p:nvSpPr>
          <p:spPr>
            <a:xfrm>
              <a:off x="2865350" y="2175564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Ignorar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63"/>
            <p:cNvSpPr/>
            <p:nvPr/>
          </p:nvSpPr>
          <p:spPr>
            <a:xfrm>
              <a:off x="5727421" y="2175564"/>
              <a:ext cx="2601882" cy="1561129"/>
            </a:xfrm>
            <a:prstGeom prst="rect">
              <a:avLst/>
            </a:prstGeom>
            <a:solidFill>
              <a:srgbClr val="B8888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63"/>
            <p:cNvSpPr txBox="1"/>
            <p:nvPr/>
          </p:nvSpPr>
          <p:spPr>
            <a:xfrm>
              <a:off x="5727421" y="2175564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“Contener” – capturar (nunca usar “esposas”) – llevar a la comisaría – denunciar – tratar como a delincuente o persona no grata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63"/>
            <p:cNvSpPr/>
            <p:nvPr/>
          </p:nvSpPr>
          <p:spPr>
            <a:xfrm>
              <a:off x="8589491" y="2175564"/>
              <a:ext cx="2601882" cy="1561129"/>
            </a:xfrm>
            <a:prstGeom prst="rect">
              <a:avLst/>
            </a:prstGeom>
            <a:solidFill>
              <a:srgbClr val="B0908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63"/>
            <p:cNvSpPr txBox="1"/>
            <p:nvPr/>
          </p:nvSpPr>
          <p:spPr>
            <a:xfrm>
              <a:off x="8589491" y="2175564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Ofrecer algo que no se puede cumplir: “siempre estaré contigo”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63"/>
            <p:cNvSpPr/>
            <p:nvPr/>
          </p:nvSpPr>
          <p:spPr>
            <a:xfrm>
              <a:off x="2865350" y="3996881"/>
              <a:ext cx="2601882" cy="1561129"/>
            </a:xfrm>
            <a:prstGeom prst="rect">
              <a:avLst/>
            </a:prstGeom>
            <a:solidFill>
              <a:srgbClr val="AA9A9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63"/>
            <p:cNvSpPr txBox="1"/>
            <p:nvPr/>
          </p:nvSpPr>
          <p:spPr>
            <a:xfrm>
              <a:off x="2865350" y="3996881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Ofrecer algo que no se sabe si sucederá: “te aseguro que todo estará mejor”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63"/>
            <p:cNvSpPr/>
            <p:nvPr/>
          </p:nvSpPr>
          <p:spPr>
            <a:xfrm>
              <a:off x="5727421" y="3996881"/>
              <a:ext cx="2601882" cy="1561129"/>
            </a:xfrm>
            <a:prstGeom prst="rect">
              <a:avLst/>
            </a:prstGeom>
            <a:solidFill>
              <a:srgbClr val="A4A4A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63"/>
            <p:cNvSpPr txBox="1"/>
            <p:nvPr/>
          </p:nvSpPr>
          <p:spPr>
            <a:xfrm>
              <a:off x="5727421" y="3996881"/>
              <a:ext cx="2601882" cy="1561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INDUCIR A UNA NEGATIVA: “NO ESTARÁS PENSANDO EN SUICIDARTE, ¿NO?” 🡪 máximo nivel de invalidación</a:t>
              </a:r>
              <a:endPara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4"/>
          <p:cNvSpPr txBox="1">
            <a:spLocks noGrp="1"/>
          </p:cNvSpPr>
          <p:nvPr>
            <p:ph type="title"/>
          </p:nvPr>
        </p:nvSpPr>
        <p:spPr>
          <a:xfrm>
            <a:off x="838200" y="1593168"/>
            <a:ext cx="5793188" cy="84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/>
              <a:t>Cierre</a:t>
            </a:r>
            <a:endParaRPr/>
          </a:p>
        </p:txBody>
      </p:sp>
      <p:sp>
        <p:nvSpPr>
          <p:cNvPr id="539" name="Google Shape;539;p64"/>
          <p:cNvSpPr txBox="1">
            <a:spLocks noGrp="1"/>
          </p:cNvSpPr>
          <p:nvPr>
            <p:ph type="body" idx="1"/>
          </p:nvPr>
        </p:nvSpPr>
        <p:spPr>
          <a:xfrm>
            <a:off x="838200" y="2907196"/>
            <a:ext cx="4719762" cy="129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01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s-MX"/>
              <a:t>Recordemos lo aprendido en este taller. ¿Qué nuevos aprendizajes se llevan respecto a la prevención de casos de suicidio?</a:t>
            </a:r>
            <a:endParaRPr/>
          </a:p>
        </p:txBody>
      </p:sp>
      <p:pic>
        <p:nvPicPr>
          <p:cNvPr id="540" name="Google Shape;540;p64" descr="Interfaz de usuario gráfic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5838" y="2015656"/>
            <a:ext cx="5557962" cy="3705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7478</Words>
  <Application>Microsoft Office PowerPoint</Application>
  <PresentationFormat>Panorámica</PresentationFormat>
  <Paragraphs>366</Paragraphs>
  <Slides>32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9" baseType="lpstr">
      <vt:lpstr>Times New Roman</vt:lpstr>
      <vt:lpstr>Arial</vt:lpstr>
      <vt:lpstr>Rockwell</vt:lpstr>
      <vt:lpstr>Calibri</vt:lpstr>
      <vt:lpstr>Noto Sans Symbols</vt:lpstr>
      <vt:lpstr>Century Gothic</vt:lpstr>
      <vt:lpstr>Tema de Office</vt:lpstr>
      <vt:lpstr>Presentación de PowerPoint</vt:lpstr>
      <vt:lpstr>Objetivo del Taller</vt:lpstr>
      <vt:lpstr>Estamos en un espacio seguro.</vt:lpstr>
      <vt:lpstr>Nuestros saberes sobre el suicido…</vt:lpstr>
      <vt:lpstr>Reflexionamos</vt:lpstr>
      <vt:lpstr>Ideas clave</vt:lpstr>
      <vt:lpstr>El suicidio como problema de salud pública</vt:lpstr>
      <vt:lpstr>Presentación de PowerPoint</vt:lpstr>
      <vt:lpstr>Presentación de PowerPoint</vt:lpstr>
      <vt:lpstr>Presentación de PowerPoint</vt:lpstr>
      <vt:lpstr>Presentación de PowerPoint</vt:lpstr>
      <vt:lpstr>Video: Prevención del suicidio adolescente</vt:lpstr>
      <vt:lpstr>Plenaria</vt:lpstr>
      <vt:lpstr>Plenaria</vt:lpstr>
      <vt:lpstr>Presentación de PowerPoint</vt:lpstr>
      <vt:lpstr>Presentación de PowerPoint</vt:lpstr>
      <vt:lpstr>Presentación de PowerPoint</vt:lpstr>
      <vt:lpstr>Señales de alerta de suicidio</vt:lpstr>
      <vt:lpstr>Presentación de PowerPoint</vt:lpstr>
      <vt:lpstr>¿Qué señales de alerta debemos prestar atención, para prevenir casos de suicidio? </vt:lpstr>
      <vt:lpstr>De acuerdo al video, ¿Cualquier persona puede apoyar en casos de crisis suicidas? ¿Cómo podemos ayudar? </vt:lpstr>
      <vt:lpstr>¿Qué considerar para apoyar en estos casos?</vt:lpstr>
      <vt:lpstr>Presentación de PowerPoint</vt:lpstr>
      <vt:lpstr>¿Cómo preguntar?</vt:lpstr>
      <vt:lpstr>Presentación de PowerPoint</vt:lpstr>
      <vt:lpstr>Presentación de PowerPoint</vt:lpstr>
      <vt:lpstr>Presentación de PowerPoint</vt:lpstr>
      <vt:lpstr>Derivación y seguimiento</vt:lpstr>
      <vt:lpstr>Presentación de PowerPoint</vt:lpstr>
      <vt:lpstr>Presentación de PowerPoint</vt:lpstr>
      <vt:lpstr>Presentación de PowerPoint</vt:lpstr>
      <vt:lpstr>Cierre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Denisse Mejia Linares</cp:lastModifiedBy>
  <cp:revision>1</cp:revision>
  <dcterms:created xsi:type="dcterms:W3CDTF">2021-12-29T16:46:03Z</dcterms:created>
  <dcterms:modified xsi:type="dcterms:W3CDTF">2023-11-14T21:16:34Z</dcterms:modified>
</cp:coreProperties>
</file>